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337" r:id="rId9"/>
    <p:sldId id="298" r:id="rId10"/>
    <p:sldId id="333" r:id="rId11"/>
    <p:sldId id="262" r:id="rId12"/>
    <p:sldId id="263" r:id="rId13"/>
    <p:sldId id="299" r:id="rId14"/>
    <p:sldId id="302" r:id="rId15"/>
    <p:sldId id="264" r:id="rId16"/>
    <p:sldId id="266" r:id="rId17"/>
    <p:sldId id="265" r:id="rId18"/>
    <p:sldId id="276" r:id="rId19"/>
    <p:sldId id="303" r:id="rId20"/>
    <p:sldId id="293" r:id="rId21"/>
    <p:sldId id="277" r:id="rId22"/>
    <p:sldId id="334" r:id="rId23"/>
    <p:sldId id="335"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3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338" r:id="rId54"/>
    <p:sldId id="339"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2" autoAdjust="0"/>
    <p:restoredTop sz="96649" autoAdjust="0"/>
  </p:normalViewPr>
  <p:slideViewPr>
    <p:cSldViewPr snapToGrid="0" snapToObjects="1">
      <p:cViewPr varScale="1">
        <p:scale>
          <a:sx n="106" d="100"/>
          <a:sy n="106" d="100"/>
        </p:scale>
        <p:origin x="84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39670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965144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815992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4040083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6760525/ads/blob/main/jupyter-labs-spacex-data-collection-api.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6760525/ads/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6760525/ads/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6760525/ads/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6760525/ads/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6760525/ads/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6760525/ads/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6760525/ads/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6760525/ads"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Alexey Tyurin</a:t>
            </a:r>
          </a:p>
          <a:p>
            <a:r>
              <a:rPr lang="en-US" dirty="0">
                <a:solidFill>
                  <a:schemeClr val="bg2"/>
                </a:solidFill>
                <a:latin typeface="Abadi" panose="020B0604020104020204" pitchFamily="34" charset="0"/>
                <a:ea typeface="SF Pro" pitchFamily="2" charset="0"/>
                <a:cs typeface="SF Pro" pitchFamily="2" charset="0"/>
              </a:rPr>
              <a:t>1/4/2024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542143"/>
            <a:ext cx="6972237" cy="4576556"/>
          </a:xfrm>
          <a:prstGeom prst="rect">
            <a:avLst/>
          </a:prstGeom>
        </p:spPr>
        <p:txBody>
          <a:bodyPr vert="horz" lIns="91440" tIns="45720" rIns="91440" bIns="45720" rtlCol="0" anchor="t">
            <a:normAutofit lnSpcReduction="10000"/>
          </a:bodyPr>
          <a:lstStyle/>
          <a:p>
            <a:pPr>
              <a:lnSpc>
                <a:spcPct val="100000"/>
              </a:lnSpc>
              <a:spcBef>
                <a:spcPts val="0"/>
              </a:spcBef>
            </a:pPr>
            <a:r>
              <a:rPr lang="en-US" sz="2000" dirty="0">
                <a:solidFill>
                  <a:schemeClr val="accent3">
                    <a:lumMod val="25000"/>
                  </a:schemeClr>
                </a:solidFill>
                <a:latin typeface="Abadi"/>
              </a:rPr>
              <a:t>Initiate REST Call to SpaceX API:</a:t>
            </a:r>
          </a:p>
          <a:p>
            <a:pPr marL="457200" lvl="1" indent="0">
              <a:lnSpc>
                <a:spcPct val="100000"/>
              </a:lnSpc>
              <a:spcBef>
                <a:spcPts val="0"/>
              </a:spcBef>
              <a:buNone/>
            </a:pPr>
            <a:r>
              <a:rPr lang="en-US" sz="1600" dirty="0">
                <a:solidFill>
                  <a:schemeClr val="accent3">
                    <a:lumMod val="25000"/>
                  </a:schemeClr>
                </a:solidFill>
                <a:latin typeface="Abadi"/>
              </a:rPr>
              <a:t>This is the first step where a request is sent to the SpaceX API. The request specifies the endpoint and any necessary parameters or headers</a:t>
            </a:r>
          </a:p>
          <a:p>
            <a:pPr>
              <a:lnSpc>
                <a:spcPct val="100000"/>
              </a:lnSpc>
              <a:spcBef>
                <a:spcPts val="0"/>
              </a:spcBef>
            </a:pPr>
            <a:r>
              <a:rPr lang="en-US" sz="2000" dirty="0">
                <a:solidFill>
                  <a:schemeClr val="accent3">
                    <a:lumMod val="25000"/>
                  </a:schemeClr>
                </a:solidFill>
                <a:latin typeface="Abadi"/>
              </a:rPr>
              <a:t>Receive JSON Response Payload:</a:t>
            </a:r>
          </a:p>
          <a:p>
            <a:pPr marL="457200" lvl="1" indent="0">
              <a:lnSpc>
                <a:spcPct val="100000"/>
              </a:lnSpc>
              <a:spcBef>
                <a:spcPts val="0"/>
              </a:spcBef>
              <a:buNone/>
            </a:pPr>
            <a:r>
              <a:rPr lang="en-US" sz="1600" dirty="0">
                <a:solidFill>
                  <a:schemeClr val="accent3">
                    <a:lumMod val="25000"/>
                  </a:schemeClr>
                </a:solidFill>
                <a:latin typeface="Abadi"/>
              </a:rPr>
              <a:t>Once the API receives the request, it responds with data in JSON format. This response contains the information requested from the API</a:t>
            </a:r>
          </a:p>
          <a:p>
            <a:pPr>
              <a:lnSpc>
                <a:spcPct val="100000"/>
              </a:lnSpc>
              <a:spcBef>
                <a:spcPts val="0"/>
              </a:spcBef>
            </a:pPr>
            <a:r>
              <a:rPr lang="en-US" sz="2000" dirty="0">
                <a:solidFill>
                  <a:schemeClr val="accent3">
                    <a:lumMod val="25000"/>
                  </a:schemeClr>
                </a:solidFill>
                <a:latin typeface="Abadi"/>
              </a:rPr>
              <a:t>Data Extraction and Parsing:</a:t>
            </a:r>
          </a:p>
          <a:p>
            <a:pPr marL="457200" lvl="1" indent="0">
              <a:lnSpc>
                <a:spcPct val="100000"/>
              </a:lnSpc>
              <a:spcBef>
                <a:spcPts val="0"/>
              </a:spcBef>
              <a:buNone/>
            </a:pPr>
            <a:r>
              <a:rPr lang="en-US" sz="1600" dirty="0">
                <a:solidFill>
                  <a:schemeClr val="accent3">
                    <a:lumMod val="25000"/>
                  </a:schemeClr>
                </a:solidFill>
                <a:latin typeface="Abadi"/>
              </a:rPr>
              <a:t>The JSON payload is processed to extract relevant information. This involves parsing the JSON structure to isolate the specific data elements related to SpaceX launches</a:t>
            </a:r>
          </a:p>
          <a:p>
            <a:pPr>
              <a:lnSpc>
                <a:spcPct val="100000"/>
              </a:lnSpc>
              <a:spcBef>
                <a:spcPts val="0"/>
              </a:spcBef>
            </a:pPr>
            <a:r>
              <a:rPr lang="en-US" sz="2000" dirty="0">
                <a:solidFill>
                  <a:schemeClr val="accent3">
                    <a:lumMod val="25000"/>
                  </a:schemeClr>
                </a:solidFill>
                <a:latin typeface="Abadi"/>
              </a:rPr>
              <a:t>Structure Data into Dataset:</a:t>
            </a:r>
          </a:p>
          <a:p>
            <a:pPr marL="457200" lvl="1" indent="0">
              <a:lnSpc>
                <a:spcPct val="100000"/>
              </a:lnSpc>
              <a:spcBef>
                <a:spcPts val="0"/>
              </a:spcBef>
              <a:buNone/>
            </a:pPr>
            <a:r>
              <a:rPr lang="en-US" sz="1600" dirty="0">
                <a:solidFill>
                  <a:schemeClr val="accent3">
                    <a:lumMod val="25000"/>
                  </a:schemeClr>
                </a:solidFill>
                <a:latin typeface="Abadi"/>
              </a:rPr>
              <a:t>The extracted information is then structured into a format suitable for analysis. This could be a tabular dataset, a database, or any other structured data format</a:t>
            </a:r>
          </a:p>
          <a:p>
            <a:pPr>
              <a:lnSpc>
                <a:spcPct val="100000"/>
              </a:lnSpc>
              <a:spcBef>
                <a:spcPts val="0"/>
              </a:spcBef>
            </a:pPr>
            <a:r>
              <a:rPr lang="en-US" sz="2000" dirty="0">
                <a:solidFill>
                  <a:schemeClr val="accent3">
                    <a:lumMod val="25000"/>
                  </a:schemeClr>
                </a:solidFill>
                <a:latin typeface="Abadi"/>
              </a:rPr>
              <a:t>Data Ready for Analysis:</a:t>
            </a:r>
          </a:p>
          <a:p>
            <a:pPr marL="457200" lvl="1" indent="0">
              <a:lnSpc>
                <a:spcPct val="100000"/>
              </a:lnSpc>
              <a:spcBef>
                <a:spcPts val="0"/>
              </a:spcBef>
              <a:buNone/>
            </a:pPr>
            <a:r>
              <a:rPr lang="en-US" sz="1600" dirty="0">
                <a:solidFill>
                  <a:schemeClr val="accent3">
                    <a:lumMod val="25000"/>
                  </a:schemeClr>
                </a:solidFill>
                <a:latin typeface="Abadi"/>
              </a:rPr>
              <a:t>The final step involves having the data in a format that is ready for analysis. This could involve additional steps like data cleaning or transformation, depending on the specific requirements of the analysis</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EDFDE61-3F61-EDDC-A919-1FFB512EBBCE}"/>
              </a:ext>
            </a:extLst>
          </p:cNvPr>
          <p:cNvPicPr>
            <a:picLocks noChangeAspect="1"/>
          </p:cNvPicPr>
          <p:nvPr/>
        </p:nvPicPr>
        <p:blipFill>
          <a:blip r:embed="rId3"/>
          <a:stretch>
            <a:fillRect/>
          </a:stretch>
        </p:blipFill>
        <p:spPr>
          <a:xfrm>
            <a:off x="7792975" y="1542142"/>
            <a:ext cx="4220535" cy="4206875"/>
          </a:xfrm>
          <a:prstGeom prst="rect">
            <a:avLst/>
          </a:prstGeom>
        </p:spPr>
      </p:pic>
      <p:sp>
        <p:nvSpPr>
          <p:cNvPr id="11" name="TextBox 10">
            <a:extLst>
              <a:ext uri="{FF2B5EF4-FFF2-40B4-BE49-F238E27FC236}">
                <a16:creationId xmlns:a16="http://schemas.microsoft.com/office/drawing/2014/main" id="{3163F224-5247-5E74-4A62-0E9C03D39204}"/>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4"/>
              </a:rPr>
              <a:t>Collecting the data</a:t>
            </a:r>
            <a:endParaRPr lang="en-US" sz="2000" dirty="0"/>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03BB62E8-67EE-B2CD-8636-653072E8F06F}"/>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Web scraping</a:t>
            </a:r>
            <a:endParaRPr lang="en-US" sz="2000" dirty="0"/>
          </a:p>
        </p:txBody>
      </p:sp>
      <p:sp>
        <p:nvSpPr>
          <p:cNvPr id="7" name="Text Placeholder 2">
            <a:extLst>
              <a:ext uri="{FF2B5EF4-FFF2-40B4-BE49-F238E27FC236}">
                <a16:creationId xmlns:a16="http://schemas.microsoft.com/office/drawing/2014/main" id="{944DC9B6-EF05-1BF1-AF7F-C2416F8E78C1}"/>
              </a:ext>
            </a:extLst>
          </p:cNvPr>
          <p:cNvSpPr txBox="1">
            <a:spLocks/>
          </p:cNvSpPr>
          <p:nvPr/>
        </p:nvSpPr>
        <p:spPr>
          <a:xfrm>
            <a:off x="770012" y="1392499"/>
            <a:ext cx="6788380" cy="484218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dirty="0">
                <a:solidFill>
                  <a:schemeClr val="accent3">
                    <a:lumMod val="25000"/>
                  </a:schemeClr>
                </a:solidFill>
                <a:latin typeface="Abadi"/>
              </a:rPr>
              <a:t>Data Request</a:t>
            </a:r>
          </a:p>
          <a:p>
            <a:pPr marL="457200" lvl="1" indent="0">
              <a:lnSpc>
                <a:spcPct val="100000"/>
              </a:lnSpc>
              <a:spcBef>
                <a:spcPts val="0"/>
              </a:spcBef>
              <a:buNone/>
            </a:pPr>
            <a:r>
              <a:rPr lang="en-US" sz="1600" dirty="0">
                <a:solidFill>
                  <a:schemeClr val="accent3">
                    <a:lumMod val="25000"/>
                  </a:schemeClr>
                </a:solidFill>
                <a:latin typeface="Abadi"/>
              </a:rPr>
              <a:t>Use Python's requests library to fetch the HTML content of the Wikipedia page containing Falcon 9 launch records</a:t>
            </a:r>
          </a:p>
          <a:p>
            <a:pPr>
              <a:lnSpc>
                <a:spcPct val="100000"/>
              </a:lnSpc>
              <a:spcBef>
                <a:spcPts val="0"/>
              </a:spcBef>
            </a:pPr>
            <a:r>
              <a:rPr lang="en-US" sz="2000" dirty="0">
                <a:solidFill>
                  <a:schemeClr val="accent3">
                    <a:lumMod val="25000"/>
                  </a:schemeClr>
                </a:solidFill>
                <a:latin typeface="Abadi"/>
              </a:rPr>
              <a:t>HTML Parsing</a:t>
            </a:r>
          </a:p>
          <a:p>
            <a:pPr marL="457200" lvl="1" indent="0">
              <a:lnSpc>
                <a:spcPct val="100000"/>
              </a:lnSpc>
              <a:spcBef>
                <a:spcPts val="0"/>
              </a:spcBef>
              <a:buNone/>
            </a:pPr>
            <a:r>
              <a:rPr lang="en-US" sz="1600" dirty="0">
                <a:solidFill>
                  <a:schemeClr val="accent3">
                    <a:lumMod val="25000"/>
                  </a:schemeClr>
                </a:solidFill>
                <a:latin typeface="Abadi"/>
              </a:rPr>
              <a:t>Utilize BeautifulSoup to parse the fetched HTML content</a:t>
            </a:r>
          </a:p>
          <a:p>
            <a:pPr>
              <a:lnSpc>
                <a:spcPct val="100000"/>
              </a:lnSpc>
              <a:spcBef>
                <a:spcPts val="0"/>
              </a:spcBef>
            </a:pPr>
            <a:r>
              <a:rPr lang="en-US" sz="2000" dirty="0">
                <a:solidFill>
                  <a:schemeClr val="accent3">
                    <a:lumMod val="25000"/>
                  </a:schemeClr>
                </a:solidFill>
                <a:latin typeface="Abadi"/>
              </a:rPr>
              <a:t>Table Extraction</a:t>
            </a:r>
          </a:p>
          <a:p>
            <a:pPr marL="457200" lvl="1" indent="0">
              <a:lnSpc>
                <a:spcPct val="100000"/>
              </a:lnSpc>
              <a:spcBef>
                <a:spcPts val="0"/>
              </a:spcBef>
              <a:buNone/>
            </a:pPr>
            <a:r>
              <a:rPr lang="en-US" sz="1600" dirty="0">
                <a:solidFill>
                  <a:schemeClr val="accent3">
                    <a:lumMod val="25000"/>
                  </a:schemeClr>
                </a:solidFill>
                <a:latin typeface="Abadi"/>
              </a:rPr>
              <a:t>Identify and extract the relevant HTML table containing launch data</a:t>
            </a:r>
          </a:p>
          <a:p>
            <a:pPr>
              <a:lnSpc>
                <a:spcPct val="100000"/>
              </a:lnSpc>
              <a:spcBef>
                <a:spcPts val="0"/>
              </a:spcBef>
            </a:pPr>
            <a:r>
              <a:rPr lang="en-US" sz="2000" dirty="0">
                <a:solidFill>
                  <a:schemeClr val="accent3">
                    <a:lumMod val="25000"/>
                  </a:schemeClr>
                </a:solidFill>
                <a:latin typeface="Abadi"/>
              </a:rPr>
              <a:t>Data Processing</a:t>
            </a:r>
          </a:p>
          <a:p>
            <a:pPr marL="457200" lvl="1" indent="0">
              <a:lnSpc>
                <a:spcPct val="100000"/>
              </a:lnSpc>
              <a:spcBef>
                <a:spcPts val="0"/>
              </a:spcBef>
              <a:buNone/>
            </a:pPr>
            <a:r>
              <a:rPr lang="en-US" sz="1600" dirty="0">
                <a:solidFill>
                  <a:schemeClr val="accent3">
                    <a:lumMod val="25000"/>
                  </a:schemeClr>
                </a:solidFill>
                <a:latin typeface="Abadi"/>
              </a:rPr>
              <a:t>Apply helper functions to extract specific details from the table cells, such as date, time, booster version, and landing status</a:t>
            </a:r>
          </a:p>
          <a:p>
            <a:pPr>
              <a:lnSpc>
                <a:spcPct val="100000"/>
              </a:lnSpc>
              <a:spcBef>
                <a:spcPts val="0"/>
              </a:spcBef>
            </a:pPr>
            <a:r>
              <a:rPr lang="en-US" sz="2000" dirty="0">
                <a:solidFill>
                  <a:schemeClr val="accent3">
                    <a:lumMod val="25000"/>
                  </a:schemeClr>
                </a:solidFill>
                <a:latin typeface="Abadi"/>
              </a:rPr>
              <a:t>DataFrame Creation</a:t>
            </a:r>
          </a:p>
          <a:p>
            <a:pPr marL="457200" lvl="1" indent="0">
              <a:lnSpc>
                <a:spcPct val="100000"/>
              </a:lnSpc>
              <a:spcBef>
                <a:spcPts val="0"/>
              </a:spcBef>
              <a:buNone/>
            </a:pPr>
            <a:r>
              <a:rPr lang="en-US" sz="1600" dirty="0">
                <a:solidFill>
                  <a:schemeClr val="accent3">
                    <a:lumMod val="25000"/>
                  </a:schemeClr>
                </a:solidFill>
                <a:latin typeface="Abadi"/>
              </a:rPr>
              <a:t>Convert the extracted data into a structured format using Pandas DF</a:t>
            </a:r>
          </a:p>
          <a:p>
            <a:pPr>
              <a:lnSpc>
                <a:spcPct val="100000"/>
              </a:lnSpc>
              <a:spcBef>
                <a:spcPts val="0"/>
              </a:spcBef>
            </a:pPr>
            <a:r>
              <a:rPr lang="en-US" sz="2000" dirty="0">
                <a:solidFill>
                  <a:schemeClr val="accent3">
                    <a:lumMod val="25000"/>
                  </a:schemeClr>
                </a:solidFill>
                <a:latin typeface="Abadi"/>
              </a:rPr>
              <a:t>Data Cleaning and Formatting</a:t>
            </a:r>
          </a:p>
          <a:p>
            <a:pPr marL="457200" lvl="1" indent="0">
              <a:lnSpc>
                <a:spcPct val="100000"/>
              </a:lnSpc>
              <a:spcBef>
                <a:spcPts val="0"/>
              </a:spcBef>
              <a:buNone/>
            </a:pPr>
            <a:r>
              <a:rPr lang="en-US" sz="1600" dirty="0">
                <a:solidFill>
                  <a:schemeClr val="accent3">
                    <a:lumMod val="25000"/>
                  </a:schemeClr>
                </a:solidFill>
                <a:latin typeface="Abadi"/>
              </a:rPr>
              <a:t>Perform necessary data cleaning and formatting tasks to ensure data quality and consistency</a:t>
            </a:r>
          </a:p>
          <a:p>
            <a:pPr>
              <a:lnSpc>
                <a:spcPct val="100000"/>
              </a:lnSpc>
              <a:spcBef>
                <a:spcPts val="0"/>
              </a:spcBef>
            </a:pPr>
            <a:r>
              <a:rPr lang="en-US" sz="2000" dirty="0">
                <a:solidFill>
                  <a:schemeClr val="accent3">
                    <a:lumMod val="25000"/>
                  </a:schemeClr>
                </a:solidFill>
                <a:latin typeface="Abadi"/>
              </a:rPr>
              <a:t>Exporting Data</a:t>
            </a:r>
          </a:p>
          <a:p>
            <a:pPr marL="457200" lvl="1" indent="0">
              <a:lnSpc>
                <a:spcPct val="100000"/>
              </a:lnSpc>
              <a:spcBef>
                <a:spcPts val="0"/>
              </a:spcBef>
              <a:buNone/>
            </a:pPr>
            <a:r>
              <a:rPr lang="en-US" sz="1600" dirty="0">
                <a:solidFill>
                  <a:schemeClr val="accent3">
                    <a:lumMod val="25000"/>
                  </a:schemeClr>
                </a:solidFill>
                <a:latin typeface="Abadi"/>
              </a:rPr>
              <a:t>Save the processed data to a CSV file for further analysis or use in subsequent tasks</a:t>
            </a:r>
          </a:p>
        </p:txBody>
      </p:sp>
      <p:pic>
        <p:nvPicPr>
          <p:cNvPr id="9" name="Picture 8">
            <a:extLst>
              <a:ext uri="{FF2B5EF4-FFF2-40B4-BE49-F238E27FC236}">
                <a16:creationId xmlns:a16="http://schemas.microsoft.com/office/drawing/2014/main" id="{E3784496-C0DA-26A2-B3B1-12CEB2CEF435}"/>
              </a:ext>
            </a:extLst>
          </p:cNvPr>
          <p:cNvPicPr>
            <a:picLocks noChangeAspect="1"/>
          </p:cNvPicPr>
          <p:nvPr/>
        </p:nvPicPr>
        <p:blipFill>
          <a:blip r:embed="rId4"/>
          <a:stretch>
            <a:fillRect/>
          </a:stretch>
        </p:blipFill>
        <p:spPr>
          <a:xfrm>
            <a:off x="8613746" y="1381476"/>
            <a:ext cx="2671865" cy="4737739"/>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D955A2A9-0B84-C120-52E0-FABB06F9037D}"/>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Data wrangling</a:t>
            </a:r>
            <a:endParaRPr lang="en-US" sz="2000" dirty="0"/>
          </a:p>
        </p:txBody>
      </p:sp>
      <p:sp>
        <p:nvSpPr>
          <p:cNvPr id="3" name="Text Placeholder 2">
            <a:extLst>
              <a:ext uri="{FF2B5EF4-FFF2-40B4-BE49-F238E27FC236}">
                <a16:creationId xmlns:a16="http://schemas.microsoft.com/office/drawing/2014/main" id="{3A6BCB71-6926-0490-38CD-AE4071BC11E6}"/>
              </a:ext>
            </a:extLst>
          </p:cNvPr>
          <p:cNvSpPr txBox="1">
            <a:spLocks/>
          </p:cNvSpPr>
          <p:nvPr/>
        </p:nvSpPr>
        <p:spPr>
          <a:xfrm>
            <a:off x="770012" y="1322784"/>
            <a:ext cx="6788380" cy="49965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accent3">
                    <a:lumMod val="25000"/>
                  </a:schemeClr>
                </a:solidFill>
                <a:latin typeface="Abadi"/>
              </a:rPr>
              <a:t>Data wrangling involved several key steps:</a:t>
            </a:r>
          </a:p>
          <a:p>
            <a:pPr marL="0" indent="0">
              <a:lnSpc>
                <a:spcPct val="100000"/>
              </a:lnSpc>
              <a:spcBef>
                <a:spcPts val="0"/>
              </a:spcBef>
              <a:buNone/>
            </a:pPr>
            <a:endParaRPr lang="en-US" sz="16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Load Data</a:t>
            </a:r>
          </a:p>
          <a:p>
            <a:pPr marL="457200" lvl="1" indent="0">
              <a:lnSpc>
                <a:spcPct val="100000"/>
              </a:lnSpc>
              <a:spcBef>
                <a:spcPts val="0"/>
              </a:spcBef>
              <a:buNone/>
            </a:pPr>
            <a:r>
              <a:rPr lang="en-US" sz="1800" dirty="0">
                <a:solidFill>
                  <a:schemeClr val="accent3">
                    <a:lumMod val="25000"/>
                  </a:schemeClr>
                </a:solidFill>
                <a:latin typeface="Abadi"/>
              </a:rPr>
              <a:t>Import the SpaceX Falcon 9 launch dataset using Pandas.</a:t>
            </a:r>
          </a:p>
          <a:p>
            <a:pPr>
              <a:lnSpc>
                <a:spcPct val="100000"/>
              </a:lnSpc>
              <a:spcBef>
                <a:spcPts val="0"/>
              </a:spcBef>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Exploratory Data Analysis</a:t>
            </a:r>
          </a:p>
          <a:p>
            <a:pPr marL="457200" lvl="1" indent="0">
              <a:lnSpc>
                <a:spcPct val="100000"/>
              </a:lnSpc>
              <a:spcBef>
                <a:spcPts val="0"/>
              </a:spcBef>
              <a:buNone/>
            </a:pPr>
            <a:r>
              <a:rPr lang="en-US" sz="1800" dirty="0">
                <a:solidFill>
                  <a:schemeClr val="accent3">
                    <a:lumMod val="25000"/>
                  </a:schemeClr>
                </a:solidFill>
                <a:latin typeface="Abadi"/>
              </a:rPr>
              <a:t>Analyze various aspects like launch sites, orbits, and outcomes</a:t>
            </a:r>
          </a:p>
          <a:p>
            <a:pPr>
              <a:lnSpc>
                <a:spcPct val="100000"/>
              </a:lnSpc>
              <a:spcBef>
                <a:spcPts val="0"/>
              </a:spcBef>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Handling Missing Values</a:t>
            </a:r>
          </a:p>
          <a:p>
            <a:pPr marL="457200" lvl="1" indent="0">
              <a:lnSpc>
                <a:spcPct val="100000"/>
              </a:lnSpc>
              <a:spcBef>
                <a:spcPts val="0"/>
              </a:spcBef>
              <a:buNone/>
            </a:pPr>
            <a:r>
              <a:rPr lang="en-US" sz="1800" dirty="0">
                <a:solidFill>
                  <a:schemeClr val="accent3">
                    <a:lumMod val="25000"/>
                  </a:schemeClr>
                </a:solidFill>
                <a:latin typeface="Abadi"/>
              </a:rPr>
              <a:t>Identify and address missing data in the dataset</a:t>
            </a:r>
          </a:p>
          <a:p>
            <a:pPr>
              <a:lnSpc>
                <a:spcPct val="100000"/>
              </a:lnSpc>
              <a:spcBef>
                <a:spcPts val="0"/>
              </a:spcBef>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Classification Label Creation</a:t>
            </a:r>
          </a:p>
          <a:p>
            <a:pPr marL="457200" lvl="1" indent="0">
              <a:lnSpc>
                <a:spcPct val="100000"/>
              </a:lnSpc>
              <a:spcBef>
                <a:spcPts val="0"/>
              </a:spcBef>
              <a:buNone/>
            </a:pPr>
            <a:r>
              <a:rPr lang="en-US" sz="1800" dirty="0">
                <a:solidFill>
                  <a:schemeClr val="accent3">
                    <a:lumMod val="25000"/>
                  </a:schemeClr>
                </a:solidFill>
                <a:latin typeface="Abadi"/>
              </a:rPr>
              <a:t>Convert launch outcomes into binary training labels, where '1' represents a successful landing and '0' an unsuccessful one</a:t>
            </a:r>
          </a:p>
          <a:p>
            <a:pPr>
              <a:lnSpc>
                <a:spcPct val="100000"/>
              </a:lnSpc>
              <a:spcBef>
                <a:spcPts val="0"/>
              </a:spcBef>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Data Export</a:t>
            </a:r>
          </a:p>
          <a:p>
            <a:pPr marL="457200" lvl="1" indent="0">
              <a:lnSpc>
                <a:spcPct val="100000"/>
              </a:lnSpc>
              <a:spcBef>
                <a:spcPts val="0"/>
              </a:spcBef>
              <a:buNone/>
            </a:pPr>
            <a:r>
              <a:rPr lang="en-US" sz="1800" dirty="0">
                <a:solidFill>
                  <a:schemeClr val="accent3">
                    <a:lumMod val="25000"/>
                  </a:schemeClr>
                </a:solidFill>
                <a:latin typeface="Abadi"/>
              </a:rPr>
              <a:t>Save the processed data to a CSV file for further use</a:t>
            </a:r>
          </a:p>
        </p:txBody>
      </p:sp>
      <p:pic>
        <p:nvPicPr>
          <p:cNvPr id="7" name="Picture 6">
            <a:extLst>
              <a:ext uri="{FF2B5EF4-FFF2-40B4-BE49-F238E27FC236}">
                <a16:creationId xmlns:a16="http://schemas.microsoft.com/office/drawing/2014/main" id="{F3662811-ACB6-931D-6B50-383DDD33F7F4}"/>
              </a:ext>
            </a:extLst>
          </p:cNvPr>
          <p:cNvPicPr>
            <a:picLocks noChangeAspect="1"/>
          </p:cNvPicPr>
          <p:nvPr/>
        </p:nvPicPr>
        <p:blipFill>
          <a:blip r:embed="rId4"/>
          <a:stretch>
            <a:fillRect/>
          </a:stretch>
        </p:blipFill>
        <p:spPr>
          <a:xfrm>
            <a:off x="7786055" y="1461373"/>
            <a:ext cx="3951514" cy="448430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CAB369D5-A3D9-B7D5-6A0B-B767D393C38E}"/>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Exploring and Preparing Data</a:t>
            </a:r>
            <a:endParaRPr lang="en-US" sz="2000" dirty="0"/>
          </a:p>
        </p:txBody>
      </p:sp>
      <p:sp>
        <p:nvSpPr>
          <p:cNvPr id="6" name="Text Placeholder 2">
            <a:extLst>
              <a:ext uri="{FF2B5EF4-FFF2-40B4-BE49-F238E27FC236}">
                <a16:creationId xmlns:a16="http://schemas.microsoft.com/office/drawing/2014/main" id="{C3394096-7A25-9C0D-CBBD-C972CF4A0201}"/>
              </a:ext>
            </a:extLst>
          </p:cNvPr>
          <p:cNvSpPr txBox="1">
            <a:spLocks/>
          </p:cNvSpPr>
          <p:nvPr/>
        </p:nvSpPr>
        <p:spPr>
          <a:xfrm>
            <a:off x="770012" y="1322784"/>
            <a:ext cx="6788380" cy="49965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dirty="0">
                <a:solidFill>
                  <a:schemeClr val="accent3">
                    <a:lumMod val="25000"/>
                  </a:schemeClr>
                </a:solidFill>
                <a:latin typeface="Abadi"/>
              </a:rPr>
              <a:t>Each chart was chosen to explore specific aspects of the data, helping to understand the factors influencing Falcon 9's landing success:</a:t>
            </a:r>
          </a:p>
          <a:p>
            <a:pPr>
              <a:lnSpc>
                <a:spcPct val="100000"/>
              </a:lnSpc>
              <a:spcBef>
                <a:spcPts val="0"/>
              </a:spcBef>
            </a:pPr>
            <a:endParaRPr lang="en-US" sz="1400" b="1" dirty="0">
              <a:solidFill>
                <a:schemeClr val="accent3">
                  <a:lumMod val="25000"/>
                </a:schemeClr>
              </a:solidFill>
              <a:latin typeface="Abadi"/>
            </a:endParaRPr>
          </a:p>
          <a:p>
            <a:pPr>
              <a:lnSpc>
                <a:spcPct val="100000"/>
              </a:lnSpc>
              <a:spcBef>
                <a:spcPts val="0"/>
              </a:spcBef>
            </a:pPr>
            <a:r>
              <a:rPr lang="en-US" sz="1400" b="1" dirty="0">
                <a:solidFill>
                  <a:schemeClr val="accent3">
                    <a:lumMod val="25000"/>
                  </a:schemeClr>
                </a:solidFill>
                <a:latin typeface="Abadi"/>
              </a:rPr>
              <a:t>Scatter Plot (Flight Number vs. Payload Mass): </a:t>
            </a:r>
            <a:r>
              <a:rPr lang="en-US" sz="1400" dirty="0">
                <a:solidFill>
                  <a:schemeClr val="accent3">
                    <a:lumMod val="25000"/>
                  </a:schemeClr>
                </a:solidFill>
                <a:latin typeface="Abadi"/>
              </a:rPr>
              <a:t>This chart was used to examine the relationship between the flight number and payload mass, overlaying launch outcomes to understand how these factors affect landing success.</a:t>
            </a:r>
          </a:p>
          <a:p>
            <a:pPr>
              <a:lnSpc>
                <a:spcPct val="100000"/>
              </a:lnSpc>
              <a:spcBef>
                <a:spcPts val="0"/>
              </a:spcBef>
            </a:pPr>
            <a:r>
              <a:rPr lang="en-US" sz="1400" b="1" dirty="0">
                <a:solidFill>
                  <a:schemeClr val="accent3">
                    <a:lumMod val="25000"/>
                  </a:schemeClr>
                </a:solidFill>
                <a:latin typeface="Abadi"/>
              </a:rPr>
              <a:t>Categorical Plot (Flight Number vs. Launch Site):</a:t>
            </a:r>
            <a:r>
              <a:rPr lang="en-US" sz="1400" dirty="0">
                <a:solidFill>
                  <a:schemeClr val="accent3">
                    <a:lumMod val="25000"/>
                  </a:schemeClr>
                </a:solidFill>
                <a:latin typeface="Abadi"/>
              </a:rPr>
              <a:t> This visualized the relationship between flight numbers and different launch sites, with hues indicating the class or outcome of the launch.</a:t>
            </a:r>
          </a:p>
          <a:p>
            <a:pPr>
              <a:lnSpc>
                <a:spcPct val="100000"/>
              </a:lnSpc>
              <a:spcBef>
                <a:spcPts val="0"/>
              </a:spcBef>
            </a:pPr>
            <a:r>
              <a:rPr lang="en-US" sz="1400" b="1" dirty="0">
                <a:solidFill>
                  <a:schemeClr val="accent3">
                    <a:lumMod val="25000"/>
                  </a:schemeClr>
                </a:solidFill>
                <a:latin typeface="Abadi"/>
              </a:rPr>
              <a:t>Scatter Plot (Payload vs. Launch Site):</a:t>
            </a:r>
            <a:r>
              <a:rPr lang="en-US" sz="1400" dirty="0">
                <a:solidFill>
                  <a:schemeClr val="accent3">
                    <a:lumMod val="25000"/>
                  </a:schemeClr>
                </a:solidFill>
                <a:latin typeface="Abadi"/>
              </a:rPr>
              <a:t> This chart helped in assessing if there's any correlation between the payload mass and the launch site used, also considering the launch outcome.</a:t>
            </a:r>
          </a:p>
          <a:p>
            <a:pPr>
              <a:lnSpc>
                <a:spcPct val="100000"/>
              </a:lnSpc>
              <a:spcBef>
                <a:spcPts val="0"/>
              </a:spcBef>
            </a:pPr>
            <a:r>
              <a:rPr lang="en-US" sz="1400" b="1" dirty="0">
                <a:solidFill>
                  <a:schemeClr val="accent3">
                    <a:lumMod val="25000"/>
                  </a:schemeClr>
                </a:solidFill>
                <a:latin typeface="Abadi"/>
              </a:rPr>
              <a:t>Bar Chart (Success Rate by Orbit Type): </a:t>
            </a:r>
            <a:r>
              <a:rPr lang="en-US" sz="1400" dirty="0">
                <a:solidFill>
                  <a:schemeClr val="accent3">
                    <a:lumMod val="25000"/>
                  </a:schemeClr>
                </a:solidFill>
                <a:latin typeface="Abadi"/>
              </a:rPr>
              <a:t>This plot was utilized to compare the success rates across different orbit types.</a:t>
            </a:r>
          </a:p>
          <a:p>
            <a:pPr>
              <a:lnSpc>
                <a:spcPct val="100000"/>
              </a:lnSpc>
              <a:spcBef>
                <a:spcPts val="0"/>
              </a:spcBef>
            </a:pPr>
            <a:r>
              <a:rPr lang="en-US" sz="1400" b="1" dirty="0">
                <a:solidFill>
                  <a:schemeClr val="accent3">
                    <a:lumMod val="25000"/>
                  </a:schemeClr>
                </a:solidFill>
                <a:latin typeface="Abadi"/>
              </a:rPr>
              <a:t>Scatter Plot (Flight Number vs. Orbit Type):</a:t>
            </a:r>
            <a:r>
              <a:rPr lang="en-US" sz="1400" dirty="0">
                <a:solidFill>
                  <a:schemeClr val="accent3">
                    <a:lumMod val="25000"/>
                  </a:schemeClr>
                </a:solidFill>
                <a:latin typeface="Abadi"/>
              </a:rPr>
              <a:t> This chart analyzed the relationship between flight numbers and orbit types, observing if the number of flights affects success in different orbits.</a:t>
            </a:r>
          </a:p>
          <a:p>
            <a:pPr>
              <a:lnSpc>
                <a:spcPct val="100000"/>
              </a:lnSpc>
              <a:spcBef>
                <a:spcPts val="0"/>
              </a:spcBef>
            </a:pPr>
            <a:r>
              <a:rPr lang="en-US" sz="1400" b="1" dirty="0">
                <a:solidFill>
                  <a:schemeClr val="accent3">
                    <a:lumMod val="25000"/>
                  </a:schemeClr>
                </a:solidFill>
                <a:latin typeface="Abadi"/>
              </a:rPr>
              <a:t>Scatter Plot (Payload vs. Orbit Type):</a:t>
            </a:r>
            <a:r>
              <a:rPr lang="en-US" sz="1400" dirty="0">
                <a:solidFill>
                  <a:schemeClr val="accent3">
                    <a:lumMod val="25000"/>
                  </a:schemeClr>
                </a:solidFill>
                <a:latin typeface="Abadi"/>
              </a:rPr>
              <a:t> This visual helped in understanding the relationship between payload mass and orbit types, particularly looking at how heavy payloads affect landing success in different orbits.</a:t>
            </a:r>
          </a:p>
          <a:p>
            <a:pPr>
              <a:lnSpc>
                <a:spcPct val="100000"/>
              </a:lnSpc>
              <a:spcBef>
                <a:spcPts val="0"/>
              </a:spcBef>
            </a:pPr>
            <a:r>
              <a:rPr lang="en-US" sz="1400" b="1" dirty="0">
                <a:solidFill>
                  <a:schemeClr val="accent3">
                    <a:lumMod val="25000"/>
                  </a:schemeClr>
                </a:solidFill>
                <a:latin typeface="Abadi"/>
              </a:rPr>
              <a:t>Line Chart (Yearly Success Trend):</a:t>
            </a:r>
            <a:r>
              <a:rPr lang="en-US" sz="1400" dirty="0">
                <a:solidFill>
                  <a:schemeClr val="accent3">
                    <a:lumMod val="25000"/>
                  </a:schemeClr>
                </a:solidFill>
                <a:latin typeface="Abadi"/>
              </a:rPr>
              <a:t> A line chart showing the trend in launch success rates over the years, based on the average annual success rate.</a:t>
            </a:r>
          </a:p>
        </p:txBody>
      </p:sp>
      <p:pic>
        <p:nvPicPr>
          <p:cNvPr id="2050" name="Picture 2">
            <a:extLst>
              <a:ext uri="{FF2B5EF4-FFF2-40B4-BE49-F238E27FC236}">
                <a16:creationId xmlns:a16="http://schemas.microsoft.com/office/drawing/2014/main" id="{C554AF21-6CFD-0C58-BB0F-928890C94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8123" y="3294416"/>
            <a:ext cx="1788572" cy="13671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AD931D4-3170-891A-CB02-C2E4C5AAA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707" y="4558296"/>
            <a:ext cx="2265226" cy="17315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55CF5A0-4A17-87CC-0183-A25BF4AD75B7}"/>
              </a:ext>
            </a:extLst>
          </p:cNvPr>
          <p:cNvPicPr>
            <a:picLocks noChangeAspect="1"/>
          </p:cNvPicPr>
          <p:nvPr/>
        </p:nvPicPr>
        <p:blipFill>
          <a:blip r:embed="rId6"/>
          <a:stretch>
            <a:fillRect/>
          </a:stretch>
        </p:blipFill>
        <p:spPr>
          <a:xfrm>
            <a:off x="7452706" y="1322784"/>
            <a:ext cx="3899580" cy="181248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5426783-92D8-4CD9-3EC0-8C4D3604D85C}"/>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SQL Notebook</a:t>
            </a:r>
            <a:endParaRPr lang="en-US" sz="2000" dirty="0"/>
          </a:p>
        </p:txBody>
      </p:sp>
      <p:sp>
        <p:nvSpPr>
          <p:cNvPr id="6" name="Text Placeholder 2">
            <a:extLst>
              <a:ext uri="{FF2B5EF4-FFF2-40B4-BE49-F238E27FC236}">
                <a16:creationId xmlns:a16="http://schemas.microsoft.com/office/drawing/2014/main" id="{CC072193-0B74-BED7-C6A0-10DD0AE91CA4}"/>
              </a:ext>
            </a:extLst>
          </p:cNvPr>
          <p:cNvSpPr txBox="1">
            <a:spLocks/>
          </p:cNvSpPr>
          <p:nvPr/>
        </p:nvSpPr>
        <p:spPr>
          <a:xfrm>
            <a:off x="770012" y="1381476"/>
            <a:ext cx="10105511" cy="470278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2000" dirty="0">
                <a:solidFill>
                  <a:schemeClr val="accent3">
                    <a:lumMod val="25000"/>
                  </a:schemeClr>
                </a:solidFill>
                <a:latin typeface="Abadi"/>
              </a:rPr>
              <a:t>The SQL queries performed:</a:t>
            </a:r>
          </a:p>
          <a:p>
            <a:pPr>
              <a:lnSpc>
                <a:spcPct val="100000"/>
              </a:lnSpc>
              <a:spcBef>
                <a:spcPts val="600"/>
              </a:spcBef>
            </a:pPr>
            <a:r>
              <a:rPr lang="en-US" sz="2000" dirty="0">
                <a:solidFill>
                  <a:schemeClr val="accent3">
                    <a:lumMod val="25000"/>
                  </a:schemeClr>
                </a:solidFill>
                <a:latin typeface="Abadi"/>
              </a:rPr>
              <a:t>Identified unique SpaceX launch sites using a SELECT DISTINCT query</a:t>
            </a:r>
          </a:p>
          <a:p>
            <a:pPr>
              <a:lnSpc>
                <a:spcPct val="100000"/>
              </a:lnSpc>
              <a:spcBef>
                <a:spcPts val="600"/>
              </a:spcBef>
            </a:pPr>
            <a:r>
              <a:rPr lang="en-US" sz="2000" dirty="0">
                <a:solidFill>
                  <a:schemeClr val="accent3">
                    <a:lumMod val="25000"/>
                  </a:schemeClr>
                </a:solidFill>
                <a:latin typeface="Abadi"/>
              </a:rPr>
              <a:t>Displayed records for launch sites starting with 'CCA' using a WHERE clause with LIKE</a:t>
            </a:r>
          </a:p>
          <a:p>
            <a:pPr>
              <a:lnSpc>
                <a:spcPct val="100000"/>
              </a:lnSpc>
              <a:spcBef>
                <a:spcPts val="600"/>
              </a:spcBef>
            </a:pPr>
            <a:r>
              <a:rPr lang="en-US" sz="2000" dirty="0">
                <a:solidFill>
                  <a:schemeClr val="accent3">
                    <a:lumMod val="25000"/>
                  </a:schemeClr>
                </a:solidFill>
                <a:latin typeface="Abadi"/>
              </a:rPr>
              <a:t>Calculated total payload mass for NASA (CRS) missions using SUM and WHERE</a:t>
            </a:r>
          </a:p>
          <a:p>
            <a:pPr>
              <a:lnSpc>
                <a:spcPct val="100000"/>
              </a:lnSpc>
              <a:spcBef>
                <a:spcPts val="600"/>
              </a:spcBef>
            </a:pPr>
            <a:r>
              <a:rPr lang="en-US" sz="2000" dirty="0">
                <a:solidFill>
                  <a:schemeClr val="accent3">
                    <a:lumMod val="25000"/>
                  </a:schemeClr>
                </a:solidFill>
                <a:latin typeface="Abadi"/>
              </a:rPr>
              <a:t>Found average payload mass for Falcon 9 version 1.1 using AVG and WHERE</a:t>
            </a:r>
          </a:p>
          <a:p>
            <a:pPr>
              <a:lnSpc>
                <a:spcPct val="100000"/>
              </a:lnSpc>
              <a:spcBef>
                <a:spcPts val="600"/>
              </a:spcBef>
            </a:pPr>
            <a:r>
              <a:rPr lang="en-US" sz="2000" dirty="0">
                <a:solidFill>
                  <a:schemeClr val="accent3">
                    <a:lumMod val="25000"/>
                  </a:schemeClr>
                </a:solidFill>
                <a:latin typeface="Abadi"/>
              </a:rPr>
              <a:t>Determined the date of the first successful ground pad landing using MIN and WHERE</a:t>
            </a:r>
          </a:p>
          <a:p>
            <a:pPr>
              <a:lnSpc>
                <a:spcPct val="100000"/>
              </a:lnSpc>
              <a:spcBef>
                <a:spcPts val="600"/>
              </a:spcBef>
            </a:pPr>
            <a:r>
              <a:rPr lang="en-US" sz="2000" dirty="0">
                <a:solidFill>
                  <a:schemeClr val="accent3">
                    <a:lumMod val="25000"/>
                  </a:schemeClr>
                </a:solidFill>
                <a:latin typeface="Abadi"/>
              </a:rPr>
              <a:t>Listed boosters successful in drone ship landings with payload masses 4000-6000 kg</a:t>
            </a:r>
          </a:p>
          <a:p>
            <a:pPr>
              <a:lnSpc>
                <a:spcPct val="100000"/>
              </a:lnSpc>
              <a:spcBef>
                <a:spcPts val="600"/>
              </a:spcBef>
            </a:pPr>
            <a:r>
              <a:rPr lang="en-US" sz="2000" dirty="0">
                <a:solidFill>
                  <a:schemeClr val="accent3">
                    <a:lumMod val="25000"/>
                  </a:schemeClr>
                </a:solidFill>
                <a:latin typeface="Abadi"/>
              </a:rPr>
              <a:t>Counted total number of successful and failed missions using GROUP BY</a:t>
            </a:r>
          </a:p>
          <a:p>
            <a:pPr>
              <a:lnSpc>
                <a:spcPct val="100000"/>
              </a:lnSpc>
              <a:spcBef>
                <a:spcPts val="600"/>
              </a:spcBef>
            </a:pPr>
            <a:r>
              <a:rPr lang="en-US" sz="2000" dirty="0">
                <a:solidFill>
                  <a:schemeClr val="accent3">
                    <a:lumMod val="25000"/>
                  </a:schemeClr>
                </a:solidFill>
                <a:latin typeface="Abadi"/>
              </a:rPr>
              <a:t>Identified boosters carrying the maximum payload using a subquery</a:t>
            </a:r>
          </a:p>
          <a:p>
            <a:pPr>
              <a:lnSpc>
                <a:spcPct val="100000"/>
              </a:lnSpc>
              <a:spcBef>
                <a:spcPts val="600"/>
              </a:spcBef>
            </a:pPr>
            <a:r>
              <a:rPr lang="en-US" sz="2000" dirty="0">
                <a:solidFill>
                  <a:schemeClr val="accent3">
                    <a:lumMod val="25000"/>
                  </a:schemeClr>
                </a:solidFill>
                <a:latin typeface="Abadi"/>
              </a:rPr>
              <a:t>Listed monthly failure outcomes in drone ships for 2015 using CASE and WHERE</a:t>
            </a:r>
          </a:p>
          <a:p>
            <a:pPr>
              <a:lnSpc>
                <a:spcPct val="100000"/>
              </a:lnSpc>
              <a:spcBef>
                <a:spcPts val="600"/>
              </a:spcBef>
            </a:pPr>
            <a:r>
              <a:rPr lang="en-US" sz="2000" dirty="0">
                <a:solidFill>
                  <a:schemeClr val="accent3">
                    <a:lumMod val="25000"/>
                  </a:schemeClr>
                </a:solidFill>
                <a:latin typeface="Abadi"/>
              </a:rPr>
              <a:t>Ranked landing outcomes between two dates in descending order using RANK and GROUP BY.</a:t>
            </a: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4105" y="1430738"/>
            <a:ext cx="10830176" cy="4784153"/>
          </a:xfrm>
          <a:prstGeom prst="rect">
            <a:avLst/>
          </a:prstGeom>
        </p:spPr>
        <p:txBody>
          <a:bodyPr>
            <a:noAutofit/>
          </a:bodyPr>
          <a:lstStyle/>
          <a:p>
            <a:pPr marL="0" indent="0">
              <a:lnSpc>
                <a:spcPct val="100000"/>
              </a:lnSpc>
              <a:spcBef>
                <a:spcPts val="600"/>
              </a:spcBef>
              <a:buNone/>
            </a:pPr>
            <a:r>
              <a:rPr lang="en-US" sz="2000" dirty="0">
                <a:solidFill>
                  <a:schemeClr val="accent3">
                    <a:lumMod val="25000"/>
                  </a:schemeClr>
                </a:solidFill>
                <a:latin typeface="Abadi" panose="020B0604020104020204" pitchFamily="34" charset="0"/>
              </a:rPr>
              <a:t>We created and added various objects to a Folium map for enhanced visual analytics of</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SpaceX launch sites:</a:t>
            </a:r>
          </a:p>
          <a:p>
            <a:pPr>
              <a:lnSpc>
                <a:spcPct val="100000"/>
              </a:lnSpc>
              <a:spcBef>
                <a:spcPts val="600"/>
              </a:spcBef>
            </a:pPr>
            <a:r>
              <a:rPr lang="en-US" sz="2000" b="1" dirty="0">
                <a:solidFill>
                  <a:schemeClr val="accent3">
                    <a:lumMod val="25000"/>
                  </a:schemeClr>
                </a:solidFill>
                <a:latin typeface="Abadi" panose="020B0604020104020204" pitchFamily="34" charset="0"/>
              </a:rPr>
              <a:t>Markers and Circles</a:t>
            </a:r>
          </a:p>
          <a:p>
            <a:pPr marL="457200" lvl="1" indent="0">
              <a:lnSpc>
                <a:spcPct val="100000"/>
              </a:lnSpc>
              <a:spcBef>
                <a:spcPts val="600"/>
              </a:spcBef>
              <a:buNone/>
            </a:pPr>
            <a:r>
              <a:rPr lang="en-US" sz="2000" dirty="0">
                <a:solidFill>
                  <a:schemeClr val="accent3">
                    <a:lumMod val="25000"/>
                  </a:schemeClr>
                </a:solidFill>
                <a:latin typeface="Abadi" panose="020B0604020104020204" pitchFamily="34" charset="0"/>
              </a:rPr>
              <a:t>Added for each launch site to visually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represent their geographic locations.</a:t>
            </a:r>
          </a:p>
          <a:p>
            <a:pPr>
              <a:lnSpc>
                <a:spcPct val="100000"/>
              </a:lnSpc>
              <a:spcBef>
                <a:spcPts val="600"/>
              </a:spcBef>
            </a:pPr>
            <a:r>
              <a:rPr lang="en-US" sz="2000" b="1" dirty="0">
                <a:solidFill>
                  <a:schemeClr val="accent3">
                    <a:lumMod val="25000"/>
                  </a:schemeClr>
                </a:solidFill>
                <a:latin typeface="Abadi" panose="020B0604020104020204" pitchFamily="34" charset="0"/>
              </a:rPr>
              <a:t>Color-coded Markers</a:t>
            </a:r>
          </a:p>
          <a:p>
            <a:pPr marL="457200" lvl="1" indent="0">
              <a:lnSpc>
                <a:spcPct val="100000"/>
              </a:lnSpc>
              <a:spcBef>
                <a:spcPts val="600"/>
              </a:spcBef>
              <a:buNone/>
            </a:pPr>
            <a:r>
              <a:rPr lang="en-US" sz="2000" dirty="0">
                <a:solidFill>
                  <a:schemeClr val="accent3">
                    <a:lumMod val="25000"/>
                  </a:schemeClr>
                </a:solidFill>
                <a:latin typeface="Abadi" panose="020B0604020104020204" pitchFamily="34" charset="0"/>
              </a:rPr>
              <a:t>Indicated success (green) and failure</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(red) of launches at each site.</a:t>
            </a:r>
          </a:p>
          <a:p>
            <a:pPr>
              <a:lnSpc>
                <a:spcPct val="100000"/>
              </a:lnSpc>
              <a:spcBef>
                <a:spcPts val="600"/>
              </a:spcBef>
            </a:pPr>
            <a:r>
              <a:rPr lang="en-US" sz="2000" b="1" dirty="0">
                <a:solidFill>
                  <a:schemeClr val="accent3">
                    <a:lumMod val="25000"/>
                  </a:schemeClr>
                </a:solidFill>
                <a:latin typeface="Abadi" panose="020B0604020104020204" pitchFamily="34" charset="0"/>
              </a:rPr>
              <a:t>PolyLines</a:t>
            </a:r>
          </a:p>
          <a:p>
            <a:pPr marL="457200" lvl="1" indent="0">
              <a:lnSpc>
                <a:spcPct val="100000"/>
              </a:lnSpc>
              <a:spcBef>
                <a:spcPts val="600"/>
              </a:spcBef>
              <a:buNone/>
            </a:pPr>
            <a:r>
              <a:rPr lang="en-US" sz="2000" dirty="0">
                <a:solidFill>
                  <a:schemeClr val="accent3">
                    <a:lumMod val="25000"/>
                  </a:schemeClr>
                </a:solidFill>
                <a:latin typeface="Abadi" panose="020B0604020104020204" pitchFamily="34" charset="0"/>
              </a:rPr>
              <a:t>Drew lines between launch sites and key proximities like coastlines, cities, railways, and highways to visually assess their distances.</a:t>
            </a:r>
          </a:p>
          <a:p>
            <a:pPr marL="0" indent="0">
              <a:lnSpc>
                <a:spcPct val="100000"/>
              </a:lnSpc>
              <a:spcBef>
                <a:spcPts val="600"/>
              </a:spcBef>
              <a:buNone/>
            </a:pPr>
            <a:r>
              <a:rPr lang="en-US" sz="2000" i="1" dirty="0">
                <a:solidFill>
                  <a:schemeClr val="accent3">
                    <a:lumMod val="25000"/>
                  </a:schemeClr>
                </a:solidFill>
                <a:latin typeface="Abadi" panose="020B0604020104020204" pitchFamily="34" charset="0"/>
              </a:rPr>
              <a:t>These objects were added to help identify geographical patterns and infrastructural proximities of launch sites, contributing to understanding factors influencing site selection and launch success.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4C4B45D-BA8D-81AB-2F4A-E10C14D0DFE3}"/>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Launch Sites Locations Analysis with Folium</a:t>
            </a:r>
            <a:endParaRPr lang="en-US" sz="2000" dirty="0"/>
          </a:p>
        </p:txBody>
      </p:sp>
      <p:pic>
        <p:nvPicPr>
          <p:cNvPr id="10" name="Picture 9">
            <a:extLst>
              <a:ext uri="{FF2B5EF4-FFF2-40B4-BE49-F238E27FC236}">
                <a16:creationId xmlns:a16="http://schemas.microsoft.com/office/drawing/2014/main" id="{E2B50021-06F0-F443-B9BF-26BE1C8F0755}"/>
              </a:ext>
            </a:extLst>
          </p:cNvPr>
          <p:cNvPicPr>
            <a:picLocks noChangeAspect="1"/>
          </p:cNvPicPr>
          <p:nvPr/>
        </p:nvPicPr>
        <p:blipFill>
          <a:blip r:embed="rId4"/>
          <a:stretch>
            <a:fillRect/>
          </a:stretch>
        </p:blipFill>
        <p:spPr>
          <a:xfrm>
            <a:off x="5521210" y="1884578"/>
            <a:ext cx="5965204" cy="278421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34A5DA0D-0B64-AA2E-BE9A-9E6CBC8EF85A}"/>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Dashboard with Plotly Dash</a:t>
            </a:r>
            <a:endParaRPr lang="en-US" sz="2000" dirty="0"/>
          </a:p>
        </p:txBody>
      </p:sp>
      <p:sp>
        <p:nvSpPr>
          <p:cNvPr id="6" name="Text Placeholder 2">
            <a:extLst>
              <a:ext uri="{FF2B5EF4-FFF2-40B4-BE49-F238E27FC236}">
                <a16:creationId xmlns:a16="http://schemas.microsoft.com/office/drawing/2014/main" id="{A5067CD5-4F91-A30F-1CF6-182BF3152730}"/>
              </a:ext>
            </a:extLst>
          </p:cNvPr>
          <p:cNvSpPr txBox="1">
            <a:spLocks/>
          </p:cNvSpPr>
          <p:nvPr/>
        </p:nvSpPr>
        <p:spPr>
          <a:xfrm>
            <a:off x="770012" y="1322784"/>
            <a:ext cx="7944760" cy="49965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dirty="0">
                <a:solidFill>
                  <a:schemeClr val="accent3">
                    <a:lumMod val="25000"/>
                  </a:schemeClr>
                </a:solidFill>
                <a:latin typeface="Abadi"/>
              </a:rPr>
              <a:t>In the SpaceX Launch Records Dashboard:</a:t>
            </a:r>
          </a:p>
          <a:p>
            <a:pPr marL="0" indent="0">
              <a:lnSpc>
                <a:spcPct val="100000"/>
              </a:lnSpc>
              <a:spcBef>
                <a:spcPts val="0"/>
              </a:spcBef>
              <a:buNone/>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Dropdown Menu for Launch Site Selection</a:t>
            </a:r>
          </a:p>
          <a:p>
            <a:pPr marL="457200" lvl="1" indent="0">
              <a:lnSpc>
                <a:spcPct val="100000"/>
              </a:lnSpc>
              <a:spcBef>
                <a:spcPts val="0"/>
              </a:spcBef>
              <a:buNone/>
            </a:pPr>
            <a:r>
              <a:rPr lang="en-US" sz="1800" dirty="0">
                <a:solidFill>
                  <a:schemeClr val="accent3">
                    <a:lumMod val="25000"/>
                  </a:schemeClr>
                </a:solidFill>
                <a:latin typeface="Abadi"/>
              </a:rPr>
              <a:t>Allows users to filter data based on a specific launch site or view all sites together. This interaction enables customized data exploration.</a:t>
            </a:r>
          </a:p>
          <a:p>
            <a:pPr>
              <a:lnSpc>
                <a:spcPct val="100000"/>
              </a:lnSpc>
              <a:spcBef>
                <a:spcPts val="0"/>
              </a:spcBef>
            </a:pPr>
            <a:r>
              <a:rPr lang="en-US" sz="2000" b="1" dirty="0">
                <a:solidFill>
                  <a:schemeClr val="accent3">
                    <a:lumMod val="25000"/>
                  </a:schemeClr>
                </a:solidFill>
                <a:latin typeface="Abadi"/>
              </a:rPr>
              <a:t>Pie Chart for Launch Success</a:t>
            </a:r>
          </a:p>
          <a:p>
            <a:pPr marL="457200" lvl="1" indent="0">
              <a:lnSpc>
                <a:spcPct val="100000"/>
              </a:lnSpc>
              <a:spcBef>
                <a:spcPts val="0"/>
              </a:spcBef>
              <a:buNone/>
            </a:pPr>
            <a:r>
              <a:rPr lang="en-US" sz="1800" dirty="0">
                <a:solidFill>
                  <a:schemeClr val="accent3">
                    <a:lumMod val="25000"/>
                  </a:schemeClr>
                </a:solidFill>
                <a:latin typeface="Abadi"/>
              </a:rPr>
              <a:t>Visualizes the success rate of launches, either for all sites combined or for a specific site selected from the dropdown. This helps in understanding the success trends at different sites.</a:t>
            </a:r>
          </a:p>
          <a:p>
            <a:pPr>
              <a:lnSpc>
                <a:spcPct val="100000"/>
              </a:lnSpc>
              <a:spcBef>
                <a:spcPts val="0"/>
              </a:spcBef>
            </a:pPr>
            <a:r>
              <a:rPr lang="en-US" sz="2000" b="1" dirty="0">
                <a:solidFill>
                  <a:schemeClr val="accent3">
                    <a:lumMod val="25000"/>
                  </a:schemeClr>
                </a:solidFill>
                <a:latin typeface="Abadi"/>
              </a:rPr>
              <a:t>Payload Range Slider</a:t>
            </a:r>
          </a:p>
          <a:p>
            <a:pPr marL="457200" lvl="1" indent="0">
              <a:lnSpc>
                <a:spcPct val="100000"/>
              </a:lnSpc>
              <a:spcBef>
                <a:spcPts val="0"/>
              </a:spcBef>
              <a:buNone/>
            </a:pPr>
            <a:r>
              <a:rPr lang="en-US" sz="1800" dirty="0">
                <a:solidFill>
                  <a:schemeClr val="accent3">
                    <a:lumMod val="25000"/>
                  </a:schemeClr>
                </a:solidFill>
                <a:latin typeface="Abadi"/>
              </a:rPr>
              <a:t>Allows users filter the data based on the payload mass range, enhancing the analysis of how payload affects launch success.</a:t>
            </a:r>
          </a:p>
          <a:p>
            <a:pPr>
              <a:lnSpc>
                <a:spcPct val="100000"/>
              </a:lnSpc>
              <a:spcBef>
                <a:spcPts val="0"/>
              </a:spcBef>
            </a:pPr>
            <a:r>
              <a:rPr lang="en-US" sz="2000" b="1" dirty="0">
                <a:solidFill>
                  <a:schemeClr val="accent3">
                    <a:lumMod val="25000"/>
                  </a:schemeClr>
                </a:solidFill>
                <a:latin typeface="Abadi"/>
              </a:rPr>
              <a:t>Scatter Plot for Payload vs. Success</a:t>
            </a:r>
          </a:p>
          <a:p>
            <a:pPr marL="457200" lvl="1" indent="0">
              <a:lnSpc>
                <a:spcPct val="100000"/>
              </a:lnSpc>
              <a:spcBef>
                <a:spcPts val="0"/>
              </a:spcBef>
              <a:buNone/>
            </a:pPr>
            <a:r>
              <a:rPr lang="en-US" sz="1800" dirty="0">
                <a:solidFill>
                  <a:schemeClr val="accent3">
                    <a:lumMod val="25000"/>
                  </a:schemeClr>
                </a:solidFill>
                <a:latin typeface="Abadi"/>
              </a:rPr>
              <a:t>Shows the correlation between payload mass and launch success, with color coding for booster versions. This plot is responsive to both site selection and payload range, offering deeper insights into factors affecting launch success.</a:t>
            </a:r>
          </a:p>
        </p:txBody>
      </p:sp>
      <p:pic>
        <p:nvPicPr>
          <p:cNvPr id="8" name="Picture 7">
            <a:extLst>
              <a:ext uri="{FF2B5EF4-FFF2-40B4-BE49-F238E27FC236}">
                <a16:creationId xmlns:a16="http://schemas.microsoft.com/office/drawing/2014/main" id="{A2D33071-F49A-B1E5-F39A-12C4E8DB9F0E}"/>
              </a:ext>
            </a:extLst>
          </p:cNvPr>
          <p:cNvPicPr>
            <a:picLocks noChangeAspect="1"/>
          </p:cNvPicPr>
          <p:nvPr/>
        </p:nvPicPr>
        <p:blipFill>
          <a:blip r:embed="rId4"/>
          <a:stretch>
            <a:fillRect/>
          </a:stretch>
        </p:blipFill>
        <p:spPr>
          <a:xfrm>
            <a:off x="8714772" y="1476543"/>
            <a:ext cx="3369908" cy="2050747"/>
          </a:xfrm>
          <a:prstGeom prst="rect">
            <a:avLst/>
          </a:prstGeom>
          <a:ln>
            <a:solidFill>
              <a:schemeClr val="tx1"/>
            </a:solidFill>
          </a:ln>
        </p:spPr>
      </p:pic>
      <p:pic>
        <p:nvPicPr>
          <p:cNvPr id="10" name="Picture 9">
            <a:extLst>
              <a:ext uri="{FF2B5EF4-FFF2-40B4-BE49-F238E27FC236}">
                <a16:creationId xmlns:a16="http://schemas.microsoft.com/office/drawing/2014/main" id="{671BFD5D-0211-C915-87ED-2165DE5599BA}"/>
              </a:ext>
            </a:extLst>
          </p:cNvPr>
          <p:cNvPicPr>
            <a:picLocks noChangeAspect="1"/>
          </p:cNvPicPr>
          <p:nvPr/>
        </p:nvPicPr>
        <p:blipFill>
          <a:blip r:embed="rId5"/>
          <a:stretch>
            <a:fillRect/>
          </a:stretch>
        </p:blipFill>
        <p:spPr>
          <a:xfrm>
            <a:off x="8714772" y="3726000"/>
            <a:ext cx="3369908" cy="2234687"/>
          </a:xfrm>
          <a:prstGeom prst="rect">
            <a:avLst/>
          </a:prstGeom>
          <a:ln>
            <a:solidFill>
              <a:schemeClr val="tx1"/>
            </a:solidFill>
          </a:ln>
        </p:spPr>
      </p:pic>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06EE75C-A672-50D5-3374-C101CEDFA8EA}"/>
              </a:ext>
            </a:extLst>
          </p:cNvPr>
          <p:cNvSpPr txBox="1"/>
          <p:nvPr/>
        </p:nvSpPr>
        <p:spPr>
          <a:xfrm>
            <a:off x="770011" y="6319350"/>
            <a:ext cx="9502398" cy="400110"/>
          </a:xfrm>
          <a:prstGeom prst="rect">
            <a:avLst/>
          </a:prstGeom>
          <a:solidFill>
            <a:schemeClr val="accent6">
              <a:lumMod val="40000"/>
              <a:lumOff val="60000"/>
            </a:schemeClr>
          </a:solidFill>
        </p:spPr>
        <p:txBody>
          <a:bodyPr wrap="square">
            <a:spAutoFit/>
          </a:bodyPr>
          <a:lstStyle/>
          <a:p>
            <a:r>
              <a:rPr lang="en-US" sz="20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2000" dirty="0">
                <a:hlinkClick r:id="rId3"/>
              </a:rPr>
              <a:t>Machine Learning Prediction</a:t>
            </a:r>
            <a:endParaRPr lang="en-US" sz="2000" dirty="0"/>
          </a:p>
        </p:txBody>
      </p:sp>
      <p:sp>
        <p:nvSpPr>
          <p:cNvPr id="6" name="Text Placeholder 2">
            <a:extLst>
              <a:ext uri="{FF2B5EF4-FFF2-40B4-BE49-F238E27FC236}">
                <a16:creationId xmlns:a16="http://schemas.microsoft.com/office/drawing/2014/main" id="{B4C88745-1DA2-E348-708D-B594FFD18FF9}"/>
              </a:ext>
            </a:extLst>
          </p:cNvPr>
          <p:cNvSpPr txBox="1">
            <a:spLocks/>
          </p:cNvSpPr>
          <p:nvPr/>
        </p:nvSpPr>
        <p:spPr>
          <a:xfrm>
            <a:off x="770012" y="1322784"/>
            <a:ext cx="9502397" cy="49965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dirty="0">
                <a:solidFill>
                  <a:schemeClr val="accent3">
                    <a:lumMod val="25000"/>
                  </a:schemeClr>
                </a:solidFill>
                <a:latin typeface="Abadi"/>
              </a:rPr>
              <a:t>In building the classification model, the process involved:</a:t>
            </a:r>
          </a:p>
          <a:p>
            <a:pPr marL="0" indent="0">
              <a:lnSpc>
                <a:spcPct val="100000"/>
              </a:lnSpc>
              <a:spcBef>
                <a:spcPts val="0"/>
              </a:spcBef>
              <a:buNone/>
            </a:pPr>
            <a:endParaRPr lang="en-US" sz="2000" dirty="0">
              <a:solidFill>
                <a:schemeClr val="accent3">
                  <a:lumMod val="25000"/>
                </a:schemeClr>
              </a:solidFill>
              <a:latin typeface="Abadi"/>
            </a:endParaRPr>
          </a:p>
          <a:p>
            <a:pPr>
              <a:lnSpc>
                <a:spcPct val="100000"/>
              </a:lnSpc>
              <a:spcBef>
                <a:spcPts val="0"/>
              </a:spcBef>
            </a:pPr>
            <a:r>
              <a:rPr lang="en-US" sz="2000" b="1" dirty="0">
                <a:solidFill>
                  <a:schemeClr val="accent3">
                    <a:lumMod val="25000"/>
                  </a:schemeClr>
                </a:solidFill>
                <a:latin typeface="Abadi"/>
              </a:rPr>
              <a:t>Data Loading and Preprocessing</a:t>
            </a:r>
          </a:p>
          <a:p>
            <a:pPr lvl="1">
              <a:lnSpc>
                <a:spcPct val="100000"/>
              </a:lnSpc>
              <a:spcBef>
                <a:spcPts val="0"/>
              </a:spcBef>
            </a:pPr>
            <a:r>
              <a:rPr lang="en-US" sz="1800" dirty="0">
                <a:solidFill>
                  <a:schemeClr val="accent3">
                    <a:lumMod val="25000"/>
                  </a:schemeClr>
                </a:solidFill>
                <a:latin typeface="Abadi"/>
              </a:rPr>
              <a:t>Loaded SpaceX dataset</a:t>
            </a:r>
          </a:p>
          <a:p>
            <a:pPr lvl="1">
              <a:lnSpc>
                <a:spcPct val="100000"/>
              </a:lnSpc>
              <a:spcBef>
                <a:spcPts val="0"/>
              </a:spcBef>
            </a:pPr>
            <a:r>
              <a:rPr lang="en-US" sz="1800" dirty="0">
                <a:solidFill>
                  <a:schemeClr val="accent3">
                    <a:lumMod val="25000"/>
                  </a:schemeClr>
                </a:solidFill>
                <a:latin typeface="Abadi"/>
              </a:rPr>
              <a:t>Created a target array from the 'Class' column, and standardized features</a:t>
            </a:r>
          </a:p>
          <a:p>
            <a:pPr>
              <a:lnSpc>
                <a:spcPct val="100000"/>
              </a:lnSpc>
              <a:spcBef>
                <a:spcPts val="1200"/>
              </a:spcBef>
            </a:pPr>
            <a:r>
              <a:rPr lang="en-US" sz="2000" b="1" dirty="0">
                <a:solidFill>
                  <a:schemeClr val="accent3">
                    <a:lumMod val="25000"/>
                  </a:schemeClr>
                </a:solidFill>
                <a:latin typeface="Abadi"/>
              </a:rPr>
              <a:t>Model Selection and Hyperparameter Tuning</a:t>
            </a:r>
          </a:p>
          <a:p>
            <a:pPr lvl="1">
              <a:lnSpc>
                <a:spcPct val="100000"/>
              </a:lnSpc>
              <a:spcBef>
                <a:spcPts val="0"/>
              </a:spcBef>
            </a:pPr>
            <a:r>
              <a:rPr lang="en-US" sz="1800" dirty="0">
                <a:solidFill>
                  <a:schemeClr val="accent3">
                    <a:lumMod val="25000"/>
                  </a:schemeClr>
                </a:solidFill>
                <a:latin typeface="Abadi"/>
              </a:rPr>
              <a:t>Utilized Logistic Regression, SVM, Decision Trees, and KNN models</a:t>
            </a:r>
          </a:p>
          <a:p>
            <a:pPr lvl="1">
              <a:lnSpc>
                <a:spcPct val="100000"/>
              </a:lnSpc>
              <a:spcBef>
                <a:spcPts val="0"/>
              </a:spcBef>
            </a:pPr>
            <a:r>
              <a:rPr lang="en-US" sz="1800" dirty="0">
                <a:solidFill>
                  <a:schemeClr val="accent3">
                    <a:lumMod val="25000"/>
                  </a:schemeClr>
                </a:solidFill>
                <a:latin typeface="Abadi"/>
              </a:rPr>
              <a:t>Performed hyperparameter tuning with GridSearchCV</a:t>
            </a:r>
          </a:p>
          <a:p>
            <a:pPr>
              <a:lnSpc>
                <a:spcPct val="100000"/>
              </a:lnSpc>
              <a:spcBef>
                <a:spcPts val="1200"/>
              </a:spcBef>
            </a:pPr>
            <a:r>
              <a:rPr lang="en-US" sz="2000" b="1" dirty="0">
                <a:solidFill>
                  <a:schemeClr val="accent3">
                    <a:lumMod val="25000"/>
                  </a:schemeClr>
                </a:solidFill>
                <a:latin typeface="Abadi"/>
              </a:rPr>
              <a:t>Model Training and Evaluation</a:t>
            </a:r>
          </a:p>
          <a:p>
            <a:pPr lvl="1">
              <a:lnSpc>
                <a:spcPct val="100000"/>
              </a:lnSpc>
              <a:spcBef>
                <a:spcPts val="0"/>
              </a:spcBef>
            </a:pPr>
            <a:r>
              <a:rPr lang="en-US" sz="1800" dirty="0">
                <a:solidFill>
                  <a:schemeClr val="accent3">
                    <a:lumMod val="25000"/>
                  </a:schemeClr>
                </a:solidFill>
                <a:latin typeface="Abadi"/>
              </a:rPr>
              <a:t>Split data into training and testing sets</a:t>
            </a:r>
          </a:p>
          <a:p>
            <a:pPr lvl="1">
              <a:lnSpc>
                <a:spcPct val="100000"/>
              </a:lnSpc>
              <a:spcBef>
                <a:spcPts val="0"/>
              </a:spcBef>
            </a:pPr>
            <a:r>
              <a:rPr lang="en-US" sz="1800" dirty="0">
                <a:solidFill>
                  <a:schemeClr val="accent3">
                    <a:lumMod val="25000"/>
                  </a:schemeClr>
                </a:solidFill>
                <a:latin typeface="Abadi"/>
              </a:rPr>
              <a:t>Trained models on training data </a:t>
            </a:r>
          </a:p>
          <a:p>
            <a:pPr lvl="1">
              <a:lnSpc>
                <a:spcPct val="100000"/>
              </a:lnSpc>
              <a:spcBef>
                <a:spcPts val="0"/>
              </a:spcBef>
            </a:pPr>
            <a:r>
              <a:rPr lang="en-US" sz="1800" dirty="0">
                <a:solidFill>
                  <a:schemeClr val="accent3">
                    <a:lumMod val="25000"/>
                  </a:schemeClr>
                </a:solidFill>
                <a:latin typeface="Abadi"/>
              </a:rPr>
              <a:t>Evaluated using accuracy and confusion matrices</a:t>
            </a:r>
          </a:p>
          <a:p>
            <a:pPr>
              <a:lnSpc>
                <a:spcPct val="100000"/>
              </a:lnSpc>
              <a:spcBef>
                <a:spcPts val="1200"/>
              </a:spcBef>
            </a:pPr>
            <a:r>
              <a:rPr lang="en-US" sz="2000" b="1" dirty="0">
                <a:solidFill>
                  <a:schemeClr val="accent3">
                    <a:lumMod val="25000"/>
                  </a:schemeClr>
                </a:solidFill>
                <a:latin typeface="Abadi"/>
              </a:rPr>
              <a:t>Best Model Identification</a:t>
            </a:r>
          </a:p>
          <a:p>
            <a:pPr lvl="1">
              <a:lnSpc>
                <a:spcPct val="100000"/>
              </a:lnSpc>
              <a:spcBef>
                <a:spcPts val="0"/>
              </a:spcBef>
            </a:pPr>
            <a:r>
              <a:rPr lang="en-US" sz="1800" dirty="0">
                <a:solidFill>
                  <a:schemeClr val="accent3">
                    <a:lumMod val="25000"/>
                  </a:schemeClr>
                </a:solidFill>
                <a:latin typeface="Abadi"/>
              </a:rPr>
              <a:t>Compared model performances on test data to identify the best-performing model</a:t>
            </a:r>
          </a:p>
          <a:p>
            <a:pPr lvl="1">
              <a:lnSpc>
                <a:spcPct val="100000"/>
              </a:lnSpc>
              <a:spcBef>
                <a:spcPts val="0"/>
              </a:spcBef>
            </a:pPr>
            <a:r>
              <a:rPr lang="en-US" sz="1800" dirty="0">
                <a:solidFill>
                  <a:schemeClr val="accent3">
                    <a:lumMod val="25000"/>
                  </a:schemeClr>
                </a:solidFill>
                <a:latin typeface="Abadi"/>
              </a:rPr>
              <a:t>Considering accuracy and confusion matrix results.</a:t>
            </a:r>
          </a:p>
        </p:txBody>
      </p:sp>
      <p:sp>
        <p:nvSpPr>
          <p:cNvPr id="11" name="TextBox 10">
            <a:extLst>
              <a:ext uri="{FF2B5EF4-FFF2-40B4-BE49-F238E27FC236}">
                <a16:creationId xmlns:a16="http://schemas.microsoft.com/office/drawing/2014/main" id="{64093E28-D06B-A0EE-B47D-593AC78971C9}"/>
              </a:ext>
            </a:extLst>
          </p:cNvPr>
          <p:cNvSpPr txBox="1"/>
          <p:nvPr/>
        </p:nvSpPr>
        <p:spPr>
          <a:xfrm>
            <a:off x="7931239" y="4232570"/>
            <a:ext cx="4088106" cy="1200329"/>
          </a:xfrm>
          <a:prstGeom prst="rect">
            <a:avLst/>
          </a:prstGeom>
          <a:scene3d>
            <a:camera prst="orthographicFront"/>
            <a:lightRig rig="threePt" dir="t"/>
          </a:scene3d>
          <a:sp3d>
            <a:bevelT w="114300" prst="hardEdge"/>
          </a:sp3d>
        </p:spPr>
        <p:style>
          <a:lnRef idx="3">
            <a:schemeClr val="lt1"/>
          </a:lnRef>
          <a:fillRef idx="1">
            <a:schemeClr val="accent5"/>
          </a:fillRef>
          <a:effectRef idx="1">
            <a:schemeClr val="accent5"/>
          </a:effectRef>
          <a:fontRef idx="minor">
            <a:schemeClr val="lt1"/>
          </a:fontRef>
        </p:style>
        <p:txBody>
          <a:bodyPr wrap="square">
            <a:spAutoFit/>
          </a:bodyPr>
          <a:lstStyle/>
          <a:p>
            <a:pPr algn="ctr"/>
            <a:r>
              <a:rPr lang="en-US" dirty="0"/>
              <a:t>While all methods demonstrated similar levels of accuracy (0.83), the </a:t>
            </a:r>
            <a:r>
              <a:rPr lang="en-US" b="1" dirty="0"/>
              <a:t>Decision Tree</a:t>
            </a:r>
            <a:r>
              <a:rPr lang="en-US" dirty="0"/>
              <a:t> method notably achieved a slightly better fit on the test data (0.94).</a:t>
            </a:r>
          </a:p>
        </p:txBody>
      </p:sp>
      <p:pic>
        <p:nvPicPr>
          <p:cNvPr id="15" name="Picture 14">
            <a:extLst>
              <a:ext uri="{FF2B5EF4-FFF2-40B4-BE49-F238E27FC236}">
                <a16:creationId xmlns:a16="http://schemas.microsoft.com/office/drawing/2014/main" id="{84B70125-1FD6-BD60-5F70-5B164B35784A}"/>
              </a:ext>
            </a:extLst>
          </p:cNvPr>
          <p:cNvPicPr>
            <a:picLocks noChangeAspect="1"/>
          </p:cNvPicPr>
          <p:nvPr/>
        </p:nvPicPr>
        <p:blipFill>
          <a:blip r:embed="rId4"/>
          <a:stretch>
            <a:fillRect/>
          </a:stretch>
        </p:blipFill>
        <p:spPr>
          <a:xfrm>
            <a:off x="8917663" y="1366647"/>
            <a:ext cx="3101682" cy="263083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463304"/>
            <a:ext cx="10652404" cy="49639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exploratory data analysis (EDA) for the SpaceX Falcon 9 first stage landing prediction involved examining various factors that could influence landing success. Key elements analyzed included payload mass, launch site, booster version, orbit type, and flight number. The analysis aimed to uncover trends and patterns, such as correlations between payload mass and landing outcomes, the impact of different launch sites on success rates, and how specific booster versions or orbit types might affect the likelihood of successful landings. This EDA provided crucial insights for building more accurate predictive models.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In the Exploratory Data Analysis for SpaceX Falcon 9 landings:</a:t>
            </a:r>
          </a:p>
          <a:p>
            <a:pPr lvl="1">
              <a:lnSpc>
                <a:spcPct val="100000"/>
              </a:lnSpc>
              <a:spcBef>
                <a:spcPts val="1400"/>
              </a:spcBef>
            </a:pPr>
            <a:r>
              <a:rPr lang="en-US" sz="1800" b="1" dirty="0">
                <a:solidFill>
                  <a:schemeClr val="accent3">
                    <a:lumMod val="25000"/>
                  </a:schemeClr>
                </a:solidFill>
                <a:latin typeface="Abadi" panose="020B0604020104020204" pitchFamily="34" charset="0"/>
              </a:rPr>
              <a:t>Payload Mass</a:t>
            </a:r>
            <a:r>
              <a:rPr lang="en-US" sz="1800" dirty="0">
                <a:solidFill>
                  <a:schemeClr val="accent3">
                    <a:lumMod val="25000"/>
                  </a:schemeClr>
                </a:solidFill>
                <a:latin typeface="Abadi" panose="020B0604020104020204" pitchFamily="34" charset="0"/>
              </a:rPr>
              <a:t>. Trends suggest lighter payloads generally have better success rates than heavier ones.</a:t>
            </a:r>
          </a:p>
          <a:p>
            <a:pPr lvl="1">
              <a:lnSpc>
                <a:spcPct val="100000"/>
              </a:lnSpc>
              <a:spcBef>
                <a:spcPts val="1400"/>
              </a:spcBef>
            </a:pPr>
            <a:r>
              <a:rPr lang="en-US" sz="1800" b="1" dirty="0">
                <a:solidFill>
                  <a:schemeClr val="accent3">
                    <a:lumMod val="25000"/>
                  </a:schemeClr>
                </a:solidFill>
                <a:latin typeface="Abadi" panose="020B0604020104020204" pitchFamily="34" charset="0"/>
              </a:rPr>
              <a:t>Booster Version Performance.</a:t>
            </a:r>
            <a:r>
              <a:rPr lang="en-US" sz="1800" dirty="0">
                <a:solidFill>
                  <a:schemeClr val="accent3">
                    <a:lumMod val="25000"/>
                  </a:schemeClr>
                </a:solidFill>
                <a:latin typeface="Abadi" panose="020B0604020104020204" pitchFamily="34" charset="0"/>
              </a:rPr>
              <a:t> Different booster versions have varying impacts on landing outcomes.</a:t>
            </a:r>
          </a:p>
          <a:p>
            <a:pPr lvl="1">
              <a:lnSpc>
                <a:spcPct val="100000"/>
              </a:lnSpc>
              <a:spcBef>
                <a:spcPts val="1400"/>
              </a:spcBef>
            </a:pPr>
            <a:r>
              <a:rPr lang="en-US" sz="1800" b="1" dirty="0">
                <a:solidFill>
                  <a:schemeClr val="accent3">
                    <a:lumMod val="25000"/>
                  </a:schemeClr>
                </a:solidFill>
                <a:latin typeface="Abadi" panose="020B0604020104020204" pitchFamily="34" charset="0"/>
              </a:rPr>
              <a:t>Orbit Type Correlation.</a:t>
            </a:r>
            <a:r>
              <a:rPr lang="en-US" sz="1800" dirty="0">
                <a:solidFill>
                  <a:schemeClr val="accent3">
                    <a:lumMod val="25000"/>
                  </a:schemeClr>
                </a:solidFill>
                <a:latin typeface="Abadi" panose="020B0604020104020204" pitchFamily="34" charset="0"/>
              </a:rPr>
              <a:t> Specific orbits like GEO, HEO, SSO, and ES L1 are linked to higher success rates</a:t>
            </a:r>
          </a:p>
          <a:p>
            <a:pPr lvl="1">
              <a:lnSpc>
                <a:spcPct val="100000"/>
              </a:lnSpc>
              <a:spcBef>
                <a:spcPts val="1400"/>
              </a:spcBef>
            </a:pPr>
            <a:r>
              <a:rPr lang="en-US" sz="1800" b="1" dirty="0">
                <a:solidFill>
                  <a:schemeClr val="accent3">
                    <a:lumMod val="25000"/>
                  </a:schemeClr>
                </a:solidFill>
                <a:latin typeface="Abadi" panose="020B0604020104020204" pitchFamily="34" charset="0"/>
              </a:rPr>
              <a:t>Improvement Over Time.</a:t>
            </a:r>
            <a:r>
              <a:rPr lang="en-US" sz="1800" dirty="0">
                <a:solidFill>
                  <a:schemeClr val="accent3">
                    <a:lumMod val="25000"/>
                  </a:schemeClr>
                </a:solidFill>
                <a:latin typeface="Abadi" panose="020B0604020104020204" pitchFamily="34" charset="0"/>
              </a:rPr>
              <a:t> Increasing success rate over time, indicating advancements and experience gain.</a:t>
            </a:r>
          </a:p>
          <a:p>
            <a:pPr lvl="1">
              <a:lnSpc>
                <a:spcPct val="100000"/>
              </a:lnSpc>
              <a:spcBef>
                <a:spcPts val="1400"/>
              </a:spcBef>
            </a:pPr>
            <a:r>
              <a:rPr lang="en-US" sz="1800" b="1" dirty="0">
                <a:solidFill>
                  <a:schemeClr val="accent3">
                    <a:lumMod val="25000"/>
                  </a:schemeClr>
                </a:solidFill>
                <a:latin typeface="Abadi" panose="020B0604020104020204" pitchFamily="34" charset="0"/>
              </a:rPr>
              <a:t>Launch Site Effectiveness.</a:t>
            </a:r>
            <a:r>
              <a:rPr lang="en-US" sz="1800" dirty="0">
                <a:solidFill>
                  <a:schemeClr val="accent3">
                    <a:lumMod val="25000"/>
                  </a:schemeClr>
                </a:solidFill>
                <a:latin typeface="Abadi" panose="020B0604020104020204" pitchFamily="34" charset="0"/>
              </a:rPr>
              <a:t> KSC LC 39A shows the highest success rates among launch sites.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37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423011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0" y="1383297"/>
            <a:ext cx="10687961" cy="5370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Predictive analysis results</a:t>
            </a:r>
          </a:p>
          <a:p>
            <a:pPr marL="457200" lvl="1" indent="0">
              <a:lnSpc>
                <a:spcPct val="100000"/>
              </a:lnSpc>
              <a:spcBef>
                <a:spcPts val="1400"/>
              </a:spcBef>
              <a:buNone/>
            </a:pPr>
            <a:r>
              <a:rPr lang="en-US" sz="1700" dirty="0">
                <a:solidFill>
                  <a:schemeClr val="accent3">
                    <a:lumMod val="25000"/>
                  </a:schemeClr>
                </a:solidFill>
                <a:latin typeface="Abadi" panose="020B0604020104020204" pitchFamily="34" charset="0"/>
              </a:rPr>
              <a:t>The predictive analysis for the SpaceX Falcon 9 first stage landing prediction involved using machine learning models such as Logistic Regression, Support Vector Machine (SVM), Decision Trees, and K-Nearest Neighbors (KNN). Each model was trained on standardized features and hyperparameters were optimized using GridSearchCV. The models' performances were evaluated based on accuracy and confusion matrices. Decision Tree was identified as the best-performing model, demonstrating slightly better accuracy and generalization capabilities on test data compared to the other methods.</a:t>
            </a:r>
          </a:p>
          <a:p>
            <a:pPr marL="457200" lvl="1" indent="0">
              <a:lnSpc>
                <a:spcPct val="100000"/>
              </a:lnSpc>
              <a:spcBef>
                <a:spcPts val="1400"/>
              </a:spcBef>
              <a:buNone/>
            </a:pPr>
            <a:r>
              <a:rPr lang="en-US" sz="1700" dirty="0">
                <a:solidFill>
                  <a:schemeClr val="accent3">
                    <a:lumMod val="25000"/>
                  </a:schemeClr>
                </a:solidFill>
                <a:latin typeface="Abadi" panose="020B0604020104020204" pitchFamily="34" charset="0"/>
              </a:rPr>
              <a:t>In the predictive analysis for SpaceX Falcon 9 landings:</a:t>
            </a:r>
          </a:p>
          <a:p>
            <a:pPr lvl="1">
              <a:lnSpc>
                <a:spcPct val="100000"/>
              </a:lnSpc>
              <a:spcBef>
                <a:spcPts val="1400"/>
              </a:spcBef>
            </a:pPr>
            <a:r>
              <a:rPr lang="en-US" sz="1700" b="1" dirty="0">
                <a:solidFill>
                  <a:schemeClr val="accent3">
                    <a:lumMod val="25000"/>
                  </a:schemeClr>
                </a:solidFill>
                <a:latin typeface="Abadi" panose="020B0604020104020204" pitchFamily="34" charset="0"/>
              </a:rPr>
              <a:t>Logistic Regression.</a:t>
            </a:r>
            <a:r>
              <a:rPr lang="en-US" sz="1700" dirty="0">
                <a:solidFill>
                  <a:schemeClr val="accent3">
                    <a:lumMod val="25000"/>
                  </a:schemeClr>
                </a:solidFill>
                <a:latin typeface="Abadi" panose="020B0604020104020204" pitchFamily="34" charset="0"/>
              </a:rPr>
              <a:t> Evaluated with various regularization parameters.</a:t>
            </a:r>
          </a:p>
          <a:p>
            <a:pPr lvl="1">
              <a:lnSpc>
                <a:spcPct val="100000"/>
              </a:lnSpc>
              <a:spcBef>
                <a:spcPts val="1400"/>
              </a:spcBef>
            </a:pPr>
            <a:r>
              <a:rPr lang="en-US" sz="1700" b="1" dirty="0">
                <a:solidFill>
                  <a:schemeClr val="accent3">
                    <a:lumMod val="25000"/>
                  </a:schemeClr>
                </a:solidFill>
                <a:latin typeface="Abadi" panose="020B0604020104020204" pitchFamily="34" charset="0"/>
              </a:rPr>
              <a:t>SVM.</a:t>
            </a:r>
            <a:r>
              <a:rPr lang="en-US" sz="1700" dirty="0">
                <a:solidFill>
                  <a:schemeClr val="accent3">
                    <a:lumMod val="25000"/>
                  </a:schemeClr>
                </a:solidFill>
                <a:latin typeface="Abadi" panose="020B0604020104020204" pitchFamily="34" charset="0"/>
              </a:rPr>
              <a:t> Tested with different kernels like linear, </a:t>
            </a:r>
            <a:r>
              <a:rPr lang="en-US" sz="1700" dirty="0" err="1">
                <a:solidFill>
                  <a:schemeClr val="accent3">
                    <a:lumMod val="25000"/>
                  </a:schemeClr>
                </a:solidFill>
                <a:latin typeface="Abadi" panose="020B0604020104020204" pitchFamily="34" charset="0"/>
              </a:rPr>
              <a:t>rbf</a:t>
            </a:r>
            <a:r>
              <a:rPr lang="en-US" sz="1700" dirty="0">
                <a:solidFill>
                  <a:schemeClr val="accent3">
                    <a:lumMod val="25000"/>
                  </a:schemeClr>
                </a:solidFill>
                <a:latin typeface="Abadi" panose="020B0604020104020204" pitchFamily="34" charset="0"/>
              </a:rPr>
              <a:t>, poly, sigmoid, and varying 'C' and 'gamma' values.</a:t>
            </a:r>
          </a:p>
          <a:p>
            <a:pPr lvl="1">
              <a:lnSpc>
                <a:spcPct val="100000"/>
              </a:lnSpc>
              <a:spcBef>
                <a:spcPts val="1400"/>
              </a:spcBef>
            </a:pPr>
            <a:r>
              <a:rPr lang="en-US" sz="1700" b="1" dirty="0">
                <a:solidFill>
                  <a:schemeClr val="accent3">
                    <a:lumMod val="25000"/>
                  </a:schemeClr>
                </a:solidFill>
                <a:latin typeface="Abadi" panose="020B0604020104020204" pitchFamily="34" charset="0"/>
              </a:rPr>
              <a:t>Decision Trees.</a:t>
            </a:r>
            <a:r>
              <a:rPr lang="en-US" sz="1700" dirty="0">
                <a:solidFill>
                  <a:schemeClr val="accent3">
                    <a:lumMod val="25000"/>
                  </a:schemeClr>
                </a:solidFill>
                <a:latin typeface="Abadi" panose="020B0604020104020204" pitchFamily="34" charset="0"/>
              </a:rPr>
              <a:t> Assessed using various depths, criteria (</a:t>
            </a:r>
            <a:r>
              <a:rPr lang="en-US" sz="1700" dirty="0" err="1">
                <a:solidFill>
                  <a:schemeClr val="accent3">
                    <a:lumMod val="25000"/>
                  </a:schemeClr>
                </a:solidFill>
                <a:latin typeface="Abadi" panose="020B0604020104020204" pitchFamily="34" charset="0"/>
              </a:rPr>
              <a:t>gini</a:t>
            </a:r>
            <a:r>
              <a:rPr lang="en-US" sz="1700" dirty="0">
                <a:solidFill>
                  <a:schemeClr val="accent3">
                    <a:lumMod val="25000"/>
                  </a:schemeClr>
                </a:solidFill>
                <a:latin typeface="Abadi" panose="020B0604020104020204" pitchFamily="34" charset="0"/>
              </a:rPr>
              <a:t>, entropy), and other tree-specific params.</a:t>
            </a:r>
          </a:p>
          <a:p>
            <a:pPr lvl="1">
              <a:lnSpc>
                <a:spcPct val="100000"/>
              </a:lnSpc>
              <a:spcBef>
                <a:spcPts val="1400"/>
              </a:spcBef>
            </a:pPr>
            <a:r>
              <a:rPr lang="en-US" sz="1700" b="1" dirty="0">
                <a:solidFill>
                  <a:schemeClr val="accent3">
                    <a:lumMod val="25000"/>
                  </a:schemeClr>
                </a:solidFill>
                <a:latin typeface="Abadi" panose="020B0604020104020204" pitchFamily="34" charset="0"/>
              </a:rPr>
              <a:t>K-Nearest Neighbors.</a:t>
            </a:r>
            <a:r>
              <a:rPr lang="en-US" sz="1700" dirty="0">
                <a:solidFill>
                  <a:schemeClr val="accent3">
                    <a:lumMod val="25000"/>
                  </a:schemeClr>
                </a:solidFill>
                <a:latin typeface="Abadi" panose="020B0604020104020204" pitchFamily="34" charset="0"/>
              </a:rPr>
              <a:t> Examined with different numbers of neighbors and distance metrics.</a:t>
            </a:r>
          </a:p>
          <a:p>
            <a:pPr lvl="1">
              <a:lnSpc>
                <a:spcPct val="100000"/>
              </a:lnSpc>
              <a:spcBef>
                <a:spcPts val="1400"/>
              </a:spcBef>
            </a:pPr>
            <a:r>
              <a:rPr lang="en-US" sz="1700" b="1" dirty="0">
                <a:solidFill>
                  <a:srgbClr val="7030A0"/>
                </a:solidFill>
                <a:latin typeface="Abadi" panose="020B0604020104020204" pitchFamily="34" charset="0"/>
              </a:rPr>
              <a:t>The Decision Tree </a:t>
            </a:r>
            <a:r>
              <a:rPr lang="en-US" sz="1700" dirty="0">
                <a:solidFill>
                  <a:schemeClr val="accent3">
                    <a:lumMod val="25000"/>
                  </a:schemeClr>
                </a:solidFill>
                <a:latin typeface="Abadi" panose="020B0604020104020204" pitchFamily="34" charset="0"/>
              </a:rPr>
              <a:t>model, after hyperparameter tuning, outperformed others in accuracy on test data, indicating superior prediction capability for this specific task.</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923308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9001" y="4567965"/>
            <a:ext cx="10813997" cy="1478057"/>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Launch Frequency.</a:t>
            </a:r>
            <a:r>
              <a:rPr lang="en-US" sz="2200" dirty="0">
                <a:solidFill>
                  <a:schemeClr val="accent3">
                    <a:lumMod val="25000"/>
                  </a:schemeClr>
                </a:solidFill>
                <a:latin typeface="Abadi" panose="020B0604020104020204" pitchFamily="34" charset="0"/>
              </a:rPr>
              <a:t> The density of data points at the CCAFS SLC 40 (Cape Canaveral Air Force Station) level is visibly higher than at the other two sites. This suggests that the Cape Canaveral Air Force Station's Space Launch Complex 40 has been used for a greater number of launches compared to "VAFB SLC 4E" and "KSC LC 39A".</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218" name="Picture 2">
            <a:extLst>
              <a:ext uri="{FF2B5EF4-FFF2-40B4-BE49-F238E27FC236}">
                <a16:creationId xmlns:a16="http://schemas.microsoft.com/office/drawing/2014/main" id="{82C97904-D327-9435-32F7-0729ADF6F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3779"/>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42" name="Picture 2">
            <a:extLst>
              <a:ext uri="{FF2B5EF4-FFF2-40B4-BE49-F238E27FC236}">
                <a16:creationId xmlns:a16="http://schemas.microsoft.com/office/drawing/2014/main" id="{A4BCAD57-9477-CFD4-836D-7441CFD8C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7145"/>
            <a:ext cx="12192000" cy="23590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E4FC087-9D99-9531-E889-9B3B36540E91}"/>
              </a:ext>
            </a:extLst>
          </p:cNvPr>
          <p:cNvSpPr txBox="1">
            <a:spLocks/>
          </p:cNvSpPr>
          <p:nvPr/>
        </p:nvSpPr>
        <p:spPr>
          <a:xfrm>
            <a:off x="689001" y="4567965"/>
            <a:ext cx="10813997" cy="14780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US" sz="22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DBA95719-44FD-736D-1EB6-5CDB8249279A}"/>
              </a:ext>
            </a:extLst>
          </p:cNvPr>
          <p:cNvSpPr txBox="1"/>
          <p:nvPr/>
        </p:nvSpPr>
        <p:spPr>
          <a:xfrm>
            <a:off x="1515414" y="3834788"/>
            <a:ext cx="9161169" cy="2862322"/>
          </a:xfrm>
          <a:prstGeom prst="rect">
            <a:avLst/>
          </a:prstGeom>
          <a:noFill/>
        </p:spPr>
        <p:txBody>
          <a:bodyPr wrap="square">
            <a:spAutoFit/>
          </a:bodyPr>
          <a:lstStyle/>
          <a:p>
            <a:pPr marL="285750" indent="-285750">
              <a:buFont typeface="Arial" panose="020B0604020202020204" pitchFamily="34" charset="0"/>
              <a:buChar char="•"/>
            </a:pPr>
            <a:r>
              <a:rPr lang="en-US" sz="1500" b="1" dirty="0"/>
              <a:t>Launch Sites:</a:t>
            </a:r>
          </a:p>
          <a:p>
            <a:pPr marL="742950" lvl="1" indent="-285750">
              <a:buFont typeface="Arial" panose="020B0604020202020204" pitchFamily="34" charset="0"/>
              <a:buChar char="•"/>
            </a:pPr>
            <a:r>
              <a:rPr lang="en-US" sz="1500" b="1" dirty="0"/>
              <a:t>CCAFS SLC 40.</a:t>
            </a:r>
            <a:r>
              <a:rPr lang="en-US" sz="1500" dirty="0"/>
              <a:t> Wide payload mass range, both success and failure, used for diverse missions.</a:t>
            </a:r>
          </a:p>
          <a:p>
            <a:pPr marL="742950" lvl="1" indent="-285750">
              <a:buFont typeface="Arial" panose="020B0604020202020204" pitchFamily="34" charset="0"/>
              <a:buChar char="•"/>
            </a:pPr>
            <a:r>
              <a:rPr lang="en-US" sz="1500" b="1" dirty="0"/>
              <a:t>VAFB SLC 4E.</a:t>
            </a:r>
            <a:r>
              <a:rPr lang="en-US" sz="1500" dirty="0"/>
              <a:t> Fewer launches, varied payload masses, mixed success outcomes.</a:t>
            </a:r>
          </a:p>
          <a:p>
            <a:pPr marL="742950" lvl="1" indent="-285750">
              <a:buFont typeface="Arial" panose="020B0604020202020204" pitchFamily="34" charset="0"/>
              <a:buChar char="•"/>
            </a:pPr>
            <a:r>
              <a:rPr lang="en-US" sz="1500" b="1" dirty="0"/>
              <a:t>KSC LC 39A.</a:t>
            </a:r>
            <a:r>
              <a:rPr lang="en-US" sz="1500" dirty="0"/>
              <a:t> Supports wide payload mass range, shows both success and failure, like CCAFS SLC 40.</a:t>
            </a:r>
          </a:p>
          <a:p>
            <a:pPr marL="285750" indent="-285750">
              <a:buFont typeface="Arial" panose="020B0604020202020204" pitchFamily="34" charset="0"/>
              <a:buChar char="•"/>
            </a:pPr>
            <a:r>
              <a:rPr lang="en-US" sz="1500" b="1" dirty="0"/>
              <a:t>Payload Mass vs. Success:</a:t>
            </a:r>
          </a:p>
          <a:p>
            <a:pPr marL="742950" lvl="1" indent="-285750">
              <a:buFont typeface="Arial" panose="020B0604020202020204" pitchFamily="34" charset="0"/>
              <a:buChar char="•"/>
            </a:pPr>
            <a:r>
              <a:rPr lang="en-US" sz="1500" dirty="0"/>
              <a:t>No clear relationship between payload mass and landing success; successful landings across all masses.</a:t>
            </a:r>
          </a:p>
          <a:p>
            <a:pPr marL="285750" indent="-285750">
              <a:buFont typeface="Arial" panose="020B0604020202020204" pitchFamily="34" charset="0"/>
              <a:buChar char="•"/>
            </a:pPr>
            <a:r>
              <a:rPr lang="en-US" sz="1500" b="1" dirty="0"/>
              <a:t>Heavier Payloads:</a:t>
            </a:r>
          </a:p>
          <a:p>
            <a:pPr marL="742950" lvl="1" indent="-285750">
              <a:buFont typeface="Arial" panose="020B0604020202020204" pitchFamily="34" charset="0"/>
              <a:buChar char="•"/>
            </a:pPr>
            <a:r>
              <a:rPr lang="en-US" sz="1500" dirty="0"/>
              <a:t>Fewer data points for very heavy payloads (&gt;10,000 kg), suggesting fewer common launches; </a:t>
            </a:r>
            <a:br>
              <a:rPr lang="en-US" sz="1500" dirty="0"/>
            </a:br>
            <a:r>
              <a:rPr lang="en-US" sz="1500" dirty="0"/>
              <a:t>successful landings at high payload masses.</a:t>
            </a:r>
          </a:p>
          <a:p>
            <a:pPr marL="285750" indent="-285750">
              <a:buFont typeface="Arial" panose="020B0604020202020204" pitchFamily="34" charset="0"/>
              <a:buChar char="•"/>
            </a:pPr>
            <a:r>
              <a:rPr lang="en-US" sz="1500" b="1" dirty="0"/>
              <a:t>Site-Specific Trends:</a:t>
            </a:r>
          </a:p>
          <a:p>
            <a:pPr marL="742950" lvl="1" indent="-285750">
              <a:buFont typeface="Arial" panose="020B0604020202020204" pitchFamily="34" charset="0"/>
              <a:buChar char="•"/>
            </a:pPr>
            <a:r>
              <a:rPr lang="en-US" sz="1500" dirty="0"/>
              <a:t>All launch sites have both successful and unsuccessful launches across various payload masses</a:t>
            </a:r>
          </a:p>
          <a:p>
            <a:pPr marL="742950" lvl="1" indent="-285750">
              <a:buFont typeface="Arial" panose="020B0604020202020204" pitchFamily="34" charset="0"/>
              <a:buChar char="•"/>
            </a:pPr>
            <a:r>
              <a:rPr lang="en-US" sz="1500" dirty="0"/>
              <a:t>No exclusive mass range for successful landings at any site.</a:t>
            </a:r>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1266" name="Picture 2">
            <a:extLst>
              <a:ext uri="{FF2B5EF4-FFF2-40B4-BE49-F238E27FC236}">
                <a16:creationId xmlns:a16="http://schemas.microsoft.com/office/drawing/2014/main" id="{F4F9627B-2606-3ECC-CD3B-2725FC2A3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77" y="1846694"/>
            <a:ext cx="5499012" cy="420343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B546A76C-2CA6-C8FC-3660-D3CE9E415BC0}"/>
              </a:ext>
            </a:extLst>
          </p:cNvPr>
          <p:cNvSpPr txBox="1">
            <a:spLocks/>
          </p:cNvSpPr>
          <p:nvPr/>
        </p:nvSpPr>
        <p:spPr>
          <a:xfrm>
            <a:off x="6016961" y="1822138"/>
            <a:ext cx="5681149" cy="420343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High Success Orbits (100% and Above 70%):</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GEO, HEO, ES-L1, and combined SSO/SO have high success rates, with GEO, HEO, ES-L1 having a perfect record from a single attempt each, and SSO/SO showing a strong success rate of 83.33% over 6 attempts.</a:t>
            </a:r>
          </a:p>
          <a:p>
            <a:pPr>
              <a:lnSpc>
                <a:spcPct val="100000"/>
              </a:lnSpc>
              <a:spcBef>
                <a:spcPts val="1400"/>
              </a:spcBef>
            </a:pPr>
            <a:r>
              <a:rPr lang="en-US" sz="2200" b="1" dirty="0">
                <a:solidFill>
                  <a:schemeClr val="accent3">
                    <a:lumMod val="25000"/>
                  </a:schemeClr>
                </a:solidFill>
                <a:latin typeface="Abadi" panose="020B0604020104020204" pitchFamily="34" charset="0"/>
              </a:rPr>
              <a:t>Moderately Successful Orbits (60-70%)</a:t>
            </a:r>
            <a:br>
              <a:rPr lang="en-US" sz="2200" b="1"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ISS has a moderate success rate of 61.90% with 21 attempts, indicating a somewhat challenging recovery process. MEO and PO are also moderately successful, with success rates of 66.67% across 3 and 9 attempts, respectively.</a:t>
            </a:r>
          </a:p>
          <a:p>
            <a:pPr>
              <a:lnSpc>
                <a:spcPct val="100000"/>
              </a:lnSpc>
              <a:spcBef>
                <a:spcPts val="1400"/>
              </a:spcBef>
            </a:pPr>
            <a:r>
              <a:rPr lang="en-US" sz="2200" b="1" dirty="0">
                <a:solidFill>
                  <a:schemeClr val="accent3">
                    <a:lumMod val="25000"/>
                  </a:schemeClr>
                </a:solidFill>
                <a:latin typeface="Abadi" panose="020B0604020104020204" pitchFamily="34" charset="0"/>
              </a:rPr>
              <a:t>Varied Success Orbits (Below 60% to Above 70%):</a:t>
            </a:r>
            <a:br>
              <a:rPr lang="en-US" sz="2200" b="1"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VLEO exhibits a high success rate of 85.71% from 14 attempts, while LEO has a success rate of 71.43% with 7 attempts. GTO, with the highest number of attempts (27), shows a lower success rate of 51.85%, indicating it as the most challenging orbit for recoveries.</a:t>
            </a:r>
          </a:p>
        </p:txBody>
      </p:sp>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01BC1C-7B2B-BEC3-1276-298577B30B23}"/>
              </a:ext>
            </a:extLst>
          </p:cNvPr>
          <p:cNvPicPr>
            <a:picLocks noChangeAspect="1"/>
          </p:cNvPicPr>
          <p:nvPr/>
        </p:nvPicPr>
        <p:blipFill>
          <a:blip r:embed="rId3"/>
          <a:stretch>
            <a:fillRect/>
          </a:stretch>
        </p:blipFill>
        <p:spPr>
          <a:xfrm>
            <a:off x="0" y="1386881"/>
            <a:ext cx="12192000" cy="2362200"/>
          </a:xfrm>
          <a:prstGeom prst="rect">
            <a:avLst/>
          </a:prstGeom>
        </p:spPr>
      </p:pic>
      <p:sp>
        <p:nvSpPr>
          <p:cNvPr id="7" name="TextBox 6">
            <a:extLst>
              <a:ext uri="{FF2B5EF4-FFF2-40B4-BE49-F238E27FC236}">
                <a16:creationId xmlns:a16="http://schemas.microsoft.com/office/drawing/2014/main" id="{58D99AB7-227C-34A0-4BFB-2DEE84801304}"/>
              </a:ext>
            </a:extLst>
          </p:cNvPr>
          <p:cNvSpPr txBox="1"/>
          <p:nvPr/>
        </p:nvSpPr>
        <p:spPr>
          <a:xfrm>
            <a:off x="0" y="3764846"/>
            <a:ext cx="11878147" cy="3093154"/>
          </a:xfrm>
          <a:prstGeom prst="rect">
            <a:avLst/>
          </a:prstGeom>
          <a:noFill/>
        </p:spPr>
        <p:txBody>
          <a:bodyPr wrap="square">
            <a:spAutoFit/>
          </a:bodyPr>
          <a:lstStyle/>
          <a:p>
            <a:pPr marL="285750" indent="-285750">
              <a:buFont typeface="Arial" panose="020B0604020202020204" pitchFamily="34" charset="0"/>
              <a:buChar char="•"/>
            </a:pPr>
            <a:r>
              <a:rPr lang="en-US" sz="1500" b="1" dirty="0"/>
              <a:t>High Success Orbits</a:t>
            </a:r>
          </a:p>
          <a:p>
            <a:pPr lvl="1"/>
            <a:r>
              <a:rPr lang="en-US" sz="1500" dirty="0"/>
              <a:t>Certain orbits like ES-L1, GEO, HEO, and SSO have shown a high success rate in the data provided, suggesting these orbits may be more conducive to successful landings, possibly due to the trajectory and energy requirements that allow for more controlled landings.</a:t>
            </a:r>
          </a:p>
          <a:p>
            <a:pPr marL="285750" indent="-285750">
              <a:buFont typeface="Arial" panose="020B0604020202020204" pitchFamily="34" charset="0"/>
              <a:buChar char="•"/>
            </a:pPr>
            <a:r>
              <a:rPr lang="en-US" sz="1500" b="1" dirty="0"/>
              <a:t>Moderately Successful Orbits</a:t>
            </a:r>
          </a:p>
          <a:p>
            <a:pPr lvl="1"/>
            <a:r>
              <a:rPr lang="en-US" sz="1500" dirty="0"/>
              <a:t>Orbits such as ISS, MEO, and PO have moderate success rates, indicating a fair reliability in landings but also room for improvement. These orbits may present specific challenges, such as varying re-entry dynamics or operational constraints that could affect landing outcomes.</a:t>
            </a:r>
          </a:p>
          <a:p>
            <a:pPr marL="285750" indent="-285750">
              <a:buFont typeface="Arial" panose="020B0604020202020204" pitchFamily="34" charset="0"/>
              <a:buChar char="•"/>
            </a:pPr>
            <a:r>
              <a:rPr lang="en-US" sz="1500" b="1" dirty="0"/>
              <a:t>Varied Success in GTO</a:t>
            </a:r>
          </a:p>
          <a:p>
            <a:pPr marL="742950" lvl="1" indent="-285750">
              <a:buFont typeface="Arial" panose="020B0604020202020204" pitchFamily="34" charset="0"/>
              <a:buChar char="•"/>
            </a:pPr>
            <a:r>
              <a:rPr lang="en-US" sz="1500" dirty="0"/>
              <a:t>The GTO orbit has a notably lower success rate, which may highlight the technical challenges associated with the high velocity and energy requirements for reaching geostationary transfer orbits and the subsequent return trip for the first stage.</a:t>
            </a:r>
          </a:p>
          <a:p>
            <a:pPr marL="285750" indent="-285750">
              <a:buFont typeface="Arial" panose="020B0604020202020204" pitchFamily="34" charset="0"/>
              <a:buChar char="•"/>
            </a:pPr>
            <a:r>
              <a:rPr lang="en-US" sz="1500" b="1" dirty="0"/>
              <a:t>Trend Toward VLEO</a:t>
            </a:r>
          </a:p>
          <a:p>
            <a:pPr lvl="1"/>
            <a:r>
              <a:rPr lang="en-US" sz="1500" dirty="0"/>
              <a:t>The scatter plot suggests a trend of increasing launches to Very Low Earth Orbit (VLEO) in more recent flights, which also show </a:t>
            </a:r>
            <a:br>
              <a:rPr lang="en-US" sz="1500" dirty="0"/>
            </a:br>
            <a:r>
              <a:rPr lang="en-US" sz="1500" dirty="0"/>
              <a:t>a high success rate for landings. This could indicate a strategic move by SpaceX to focus on VLEO missions, potentially due to market </a:t>
            </a:r>
            <a:br>
              <a:rPr lang="en-US" sz="1500" dirty="0"/>
            </a:br>
            <a:r>
              <a:rPr lang="en-US" sz="1500" dirty="0"/>
              <a:t>demand for such orbits or because of the favorable conditions for first-stage recovery.</a:t>
            </a:r>
          </a:p>
        </p:txBody>
      </p:sp>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9F024E3-B84A-8B88-75B4-A00E8BAD8EB3}"/>
              </a:ext>
            </a:extLst>
          </p:cNvPr>
          <p:cNvPicPr>
            <a:picLocks noChangeAspect="1"/>
          </p:cNvPicPr>
          <p:nvPr/>
        </p:nvPicPr>
        <p:blipFill>
          <a:blip r:embed="rId3"/>
          <a:stretch>
            <a:fillRect/>
          </a:stretch>
        </p:blipFill>
        <p:spPr>
          <a:xfrm>
            <a:off x="0" y="1372024"/>
            <a:ext cx="12192000" cy="2392822"/>
          </a:xfrm>
          <a:prstGeom prst="rect">
            <a:avLst/>
          </a:prstGeom>
        </p:spPr>
      </p:pic>
      <p:sp>
        <p:nvSpPr>
          <p:cNvPr id="7" name="TextBox 6">
            <a:extLst>
              <a:ext uri="{FF2B5EF4-FFF2-40B4-BE49-F238E27FC236}">
                <a16:creationId xmlns:a16="http://schemas.microsoft.com/office/drawing/2014/main" id="{DA5385FA-7079-43BF-DB9C-B30167346ACF}"/>
              </a:ext>
            </a:extLst>
          </p:cNvPr>
          <p:cNvSpPr txBox="1"/>
          <p:nvPr/>
        </p:nvSpPr>
        <p:spPr>
          <a:xfrm>
            <a:off x="0" y="3764846"/>
            <a:ext cx="11878147" cy="2862322"/>
          </a:xfrm>
          <a:prstGeom prst="rect">
            <a:avLst/>
          </a:prstGeom>
          <a:noFill/>
        </p:spPr>
        <p:txBody>
          <a:bodyPr wrap="square">
            <a:spAutoFit/>
          </a:bodyPr>
          <a:lstStyle/>
          <a:p>
            <a:pPr marL="285750" indent="-285750">
              <a:buFont typeface="Arial" panose="020B0604020202020204" pitchFamily="34" charset="0"/>
              <a:buChar char="•"/>
            </a:pPr>
            <a:r>
              <a:rPr lang="en-US" sz="1500" b="1" dirty="0"/>
              <a:t>Payload Mass Impact</a:t>
            </a:r>
          </a:p>
          <a:p>
            <a:pPr lvl="1"/>
            <a:r>
              <a:rPr lang="en-US" sz="1500" dirty="0"/>
              <a:t>The plot suggests that successful landings occur across a wide range of payload masses. However, there is a noticeable presence of unsuccessful landings at higher payload masses, particularly in orbits like GTO, which might indicate that heavier payloads could affect the success of landings.</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b="1" dirty="0"/>
              <a:t>Orbit-Specific Patterns</a:t>
            </a:r>
          </a:p>
          <a:p>
            <a:pPr lvl="1"/>
            <a:r>
              <a:rPr lang="en-US" sz="1500" dirty="0"/>
              <a:t>Certain orbits like GTO and LEO have a mix of successful and unsuccessful landings across various payload masses. In contrast, some orbits such as ES-L1, SSO, and HEO show only successful landings within the displayed payload range.</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b="1" dirty="0"/>
              <a:t>Trends in Payload and Orbit</a:t>
            </a:r>
          </a:p>
          <a:p>
            <a:pPr lvl="1"/>
            <a:r>
              <a:rPr lang="en-US" sz="1500" dirty="0"/>
              <a:t>While the plot shows successful landings at the extremes of the payload mass range, most of the unsuccessful landings seem </a:t>
            </a:r>
            <a:br>
              <a:rPr lang="en-US" sz="1500" dirty="0"/>
            </a:br>
            <a:r>
              <a:rPr lang="en-US" sz="1500" dirty="0"/>
              <a:t>to cluster in the mid-range of the payload mass, particularly for GTO. This could suggest that there is a payload mass range </a:t>
            </a:r>
            <a:br>
              <a:rPr lang="en-US" sz="1500" dirty="0"/>
            </a:br>
            <a:r>
              <a:rPr lang="en-US" sz="1500" dirty="0"/>
              <a:t>that is more challenging for landing success.</a:t>
            </a:r>
          </a:p>
        </p:txBody>
      </p:sp>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13DE706-8BD2-27CB-ACFB-518CDBAA41CF}"/>
              </a:ext>
            </a:extLst>
          </p:cNvPr>
          <p:cNvPicPr>
            <a:picLocks noChangeAspect="1"/>
          </p:cNvPicPr>
          <p:nvPr/>
        </p:nvPicPr>
        <p:blipFill>
          <a:blip r:embed="rId3"/>
          <a:stretch>
            <a:fillRect/>
          </a:stretch>
        </p:blipFill>
        <p:spPr>
          <a:xfrm>
            <a:off x="493890" y="1822138"/>
            <a:ext cx="5457825" cy="4171950"/>
          </a:xfrm>
          <a:prstGeom prst="rect">
            <a:avLst/>
          </a:prstGeom>
        </p:spPr>
      </p:pic>
      <p:sp>
        <p:nvSpPr>
          <p:cNvPr id="7" name="Content Placeholder 2">
            <a:extLst>
              <a:ext uri="{FF2B5EF4-FFF2-40B4-BE49-F238E27FC236}">
                <a16:creationId xmlns:a16="http://schemas.microsoft.com/office/drawing/2014/main" id="{584C8DA8-F6D9-95A3-CDB6-01989FD39F7B}"/>
              </a:ext>
            </a:extLst>
          </p:cNvPr>
          <p:cNvSpPr txBox="1">
            <a:spLocks/>
          </p:cNvSpPr>
          <p:nvPr/>
        </p:nvSpPr>
        <p:spPr>
          <a:xfrm>
            <a:off x="6096000" y="1659507"/>
            <a:ext cx="5681149" cy="44972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accent3">
                    <a:lumMod val="25000"/>
                  </a:schemeClr>
                </a:solidFill>
                <a:latin typeface="Abadi" panose="020B0604020104020204" pitchFamily="34" charset="0"/>
              </a:rPr>
              <a:t>Overall, the trend from 2010 to 2020 is one of significant improvement, with initial successes starting in 2014 and a rapid rise to high levels of success by 2020:</a:t>
            </a:r>
          </a:p>
          <a:p>
            <a:pPr>
              <a:lnSpc>
                <a:spcPct val="100000"/>
              </a:lnSpc>
              <a:spcBef>
                <a:spcPts val="1200"/>
              </a:spcBef>
            </a:pPr>
            <a:r>
              <a:rPr lang="en-US" sz="1600" b="1" dirty="0">
                <a:solidFill>
                  <a:schemeClr val="accent3">
                    <a:lumMod val="25000"/>
                  </a:schemeClr>
                </a:solidFill>
                <a:latin typeface="Abadi" panose="020B0604020104020204" pitchFamily="34" charset="0"/>
              </a:rPr>
              <a:t>Initial Phase (2010-2013).</a:t>
            </a:r>
            <a:r>
              <a:rPr lang="en-US" sz="1600" dirty="0">
                <a:solidFill>
                  <a:schemeClr val="accent3">
                    <a:lumMod val="25000"/>
                  </a:schemeClr>
                </a:solidFill>
                <a:latin typeface="Abadi" panose="020B0604020104020204" pitchFamily="34" charset="0"/>
              </a:rPr>
              <a:t> No successful outcomes were recorded in this period.</a:t>
            </a:r>
          </a:p>
          <a:p>
            <a:pPr>
              <a:lnSpc>
                <a:spcPct val="100000"/>
              </a:lnSpc>
              <a:spcBef>
                <a:spcPts val="0"/>
              </a:spcBef>
            </a:pPr>
            <a:r>
              <a:rPr lang="en-US" sz="1600" b="1" dirty="0">
                <a:solidFill>
                  <a:schemeClr val="accent3">
                    <a:lumMod val="25000"/>
                  </a:schemeClr>
                </a:solidFill>
                <a:latin typeface="Abadi" panose="020B0604020104020204" pitchFamily="34" charset="0"/>
              </a:rPr>
              <a:t>Initial Success (2014-2015).</a:t>
            </a:r>
            <a:r>
              <a:rPr lang="en-US" sz="1600" dirty="0">
                <a:solidFill>
                  <a:schemeClr val="accent3">
                    <a:lumMod val="25000"/>
                  </a:schemeClr>
                </a:solidFill>
                <a:latin typeface="Abadi" panose="020B0604020104020204" pitchFamily="34" charset="0"/>
              </a:rPr>
              <a:t> The success rate rose to 33.33%, marking the start of successful outcomes.</a:t>
            </a:r>
          </a:p>
          <a:p>
            <a:pPr>
              <a:lnSpc>
                <a:spcPct val="100000"/>
              </a:lnSpc>
              <a:spcBef>
                <a:spcPts val="0"/>
              </a:spcBef>
            </a:pPr>
            <a:r>
              <a:rPr lang="en-US" sz="1600" dirty="0">
                <a:solidFill>
                  <a:schemeClr val="accent3">
                    <a:lumMod val="25000"/>
                  </a:schemeClr>
                </a:solidFill>
                <a:latin typeface="Abadi" panose="020B0604020104020204" pitchFamily="34" charset="0"/>
              </a:rPr>
              <a:t>Significant Improvement (2016): Success rate improved markedly to 62.5%.</a:t>
            </a:r>
          </a:p>
          <a:p>
            <a:pPr>
              <a:lnSpc>
                <a:spcPct val="100000"/>
              </a:lnSpc>
              <a:spcBef>
                <a:spcPts val="0"/>
              </a:spcBef>
            </a:pPr>
            <a:r>
              <a:rPr lang="en-US" sz="1600" b="1" dirty="0">
                <a:solidFill>
                  <a:schemeClr val="accent3">
                    <a:lumMod val="25000"/>
                  </a:schemeClr>
                </a:solidFill>
                <a:latin typeface="Abadi" panose="020B0604020104020204" pitchFamily="34" charset="0"/>
              </a:rPr>
              <a:t>Peak Performance (2017).</a:t>
            </a:r>
            <a:r>
              <a:rPr lang="en-US" sz="1600" dirty="0">
                <a:solidFill>
                  <a:schemeClr val="accent3">
                    <a:lumMod val="25000"/>
                  </a:schemeClr>
                </a:solidFill>
                <a:latin typeface="Abadi" panose="020B0604020104020204" pitchFamily="34" charset="0"/>
              </a:rPr>
              <a:t> The success rate peaked at 83%.</a:t>
            </a:r>
          </a:p>
          <a:p>
            <a:pPr>
              <a:lnSpc>
                <a:spcPct val="100000"/>
              </a:lnSpc>
              <a:spcBef>
                <a:spcPts val="0"/>
              </a:spcBef>
            </a:pPr>
            <a:r>
              <a:rPr lang="en-US" sz="1600" b="1" dirty="0">
                <a:solidFill>
                  <a:schemeClr val="accent3">
                    <a:lumMod val="25000"/>
                  </a:schemeClr>
                </a:solidFill>
                <a:latin typeface="Abadi" panose="020B0604020104020204" pitchFamily="34" charset="0"/>
              </a:rPr>
              <a:t>Slight Decline (2018).</a:t>
            </a:r>
            <a:r>
              <a:rPr lang="en-US" sz="1600" dirty="0">
                <a:solidFill>
                  <a:schemeClr val="accent3">
                    <a:lumMod val="25000"/>
                  </a:schemeClr>
                </a:solidFill>
                <a:latin typeface="Abadi" panose="020B0604020104020204" pitchFamily="34" charset="0"/>
              </a:rPr>
              <a:t> A minor decrease in the success rate to 61.11%, indicating some setbacks.</a:t>
            </a:r>
          </a:p>
          <a:p>
            <a:pPr>
              <a:lnSpc>
                <a:spcPct val="100000"/>
              </a:lnSpc>
              <a:spcBef>
                <a:spcPts val="0"/>
              </a:spcBef>
            </a:pPr>
            <a:r>
              <a:rPr lang="en-US" sz="1600" b="1" dirty="0">
                <a:solidFill>
                  <a:schemeClr val="accent3">
                    <a:lumMod val="25000"/>
                  </a:schemeClr>
                </a:solidFill>
                <a:latin typeface="Abadi" panose="020B0604020104020204" pitchFamily="34" charset="0"/>
              </a:rPr>
              <a:t>Strong Recovery (2019).</a:t>
            </a:r>
            <a:r>
              <a:rPr lang="en-US" sz="1600" dirty="0">
                <a:solidFill>
                  <a:schemeClr val="accent3">
                    <a:lumMod val="25000"/>
                  </a:schemeClr>
                </a:solidFill>
                <a:latin typeface="Abadi" panose="020B0604020104020204" pitchFamily="34" charset="0"/>
              </a:rPr>
              <a:t> A high success rate of 90%, showing a strong rebound.</a:t>
            </a:r>
          </a:p>
          <a:p>
            <a:pPr>
              <a:lnSpc>
                <a:spcPct val="100000"/>
              </a:lnSpc>
              <a:spcBef>
                <a:spcPts val="0"/>
              </a:spcBef>
            </a:pPr>
            <a:r>
              <a:rPr lang="en-US" sz="1600" b="1" dirty="0">
                <a:solidFill>
                  <a:schemeClr val="accent3">
                    <a:lumMod val="25000"/>
                  </a:schemeClr>
                </a:solidFill>
                <a:latin typeface="Abadi" panose="020B0604020104020204" pitchFamily="34" charset="0"/>
              </a:rPr>
              <a:t>Stabilization (2020).</a:t>
            </a:r>
            <a:r>
              <a:rPr lang="en-US" sz="1600" dirty="0">
                <a:solidFill>
                  <a:schemeClr val="accent3">
                    <a:lumMod val="25000"/>
                  </a:schemeClr>
                </a:solidFill>
                <a:latin typeface="Abadi" panose="020B0604020104020204" pitchFamily="34" charset="0"/>
              </a:rPr>
              <a:t> The success rate stabilized at a high level of 84.21%, suggesting sustained performance after the previous year's peak.</a:t>
            </a:r>
          </a:p>
          <a:p>
            <a:pPr>
              <a:lnSpc>
                <a:spcPct val="100000"/>
              </a:lnSpc>
              <a:spcBef>
                <a:spcPts val="0"/>
              </a:spcBef>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83035" cy="1306874"/>
          </a:xfrm>
          <a:prstGeom prst="rect">
            <a:avLst/>
          </a:prstGeom>
        </p:spPr>
        <p:txBody>
          <a:bodyPr>
            <a:normAutofit/>
          </a:bodyPr>
          <a:lstStyle/>
          <a:p>
            <a:pPr marL="0" indent="0">
              <a:buNone/>
            </a:pPr>
            <a:r>
              <a:rPr lang="en-US" sz="2000" b="1" dirty="0">
                <a:effectLst/>
                <a:latin typeface="Consolas" panose="020B0609020204030204" pitchFamily="49" charset="0"/>
              </a:rPr>
              <a:t>%sql SELECT DISTINCT Launch_Site 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898E638-B098-9F9B-24B7-90F54EAFDDFC}"/>
              </a:ext>
            </a:extLst>
          </p:cNvPr>
          <p:cNvPicPr>
            <a:picLocks noChangeAspect="1"/>
          </p:cNvPicPr>
          <p:nvPr/>
        </p:nvPicPr>
        <p:blipFill>
          <a:blip r:embed="rId3"/>
          <a:stretch>
            <a:fillRect/>
          </a:stretch>
        </p:blipFill>
        <p:spPr>
          <a:xfrm>
            <a:off x="770011" y="2738341"/>
            <a:ext cx="2326274" cy="301169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E2A14C4-F100-82C1-1E6D-773A637C2B71}"/>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 FROM SPACEXTBL WHERE Launch_Site LIKE </a:t>
            </a:r>
            <a:r>
              <a:rPr lang="en-US" sz="2000" b="1" dirty="0">
                <a:solidFill>
                  <a:schemeClr val="accent2"/>
                </a:solidFill>
                <a:latin typeface="Consolas" panose="020B0609020204030204" pitchFamily="49" charset="0"/>
              </a:rPr>
              <a:t>'CCA%'</a:t>
            </a:r>
            <a:r>
              <a:rPr lang="en-US" sz="2000" b="1" dirty="0">
                <a:latin typeface="Consolas" panose="020B0609020204030204" pitchFamily="49" charset="0"/>
              </a:rPr>
              <a:t> LIMIT 5</a:t>
            </a:r>
          </a:p>
        </p:txBody>
      </p:sp>
      <p:pic>
        <p:nvPicPr>
          <p:cNvPr id="8" name="Picture 7">
            <a:extLst>
              <a:ext uri="{FF2B5EF4-FFF2-40B4-BE49-F238E27FC236}">
                <a16:creationId xmlns:a16="http://schemas.microsoft.com/office/drawing/2014/main" id="{299A2167-04C0-1880-D7E5-4E279F174BAB}"/>
              </a:ext>
            </a:extLst>
          </p:cNvPr>
          <p:cNvPicPr>
            <a:picLocks noChangeAspect="1"/>
          </p:cNvPicPr>
          <p:nvPr/>
        </p:nvPicPr>
        <p:blipFill>
          <a:blip r:embed="rId3"/>
          <a:stretch>
            <a:fillRect/>
          </a:stretch>
        </p:blipFill>
        <p:spPr>
          <a:xfrm>
            <a:off x="184912" y="2750034"/>
            <a:ext cx="11822175" cy="27340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9288"/>
            <a:ext cx="6292270" cy="5658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B570AEA4-E67A-444C-B4DA-F0C7488B5839}"/>
              </a:ext>
            </a:extLst>
          </p:cNvPr>
          <p:cNvSpPr txBox="1"/>
          <p:nvPr/>
        </p:nvSpPr>
        <p:spPr>
          <a:xfrm>
            <a:off x="1575880" y="2025089"/>
            <a:ext cx="9426103" cy="1403911"/>
          </a:xfrm>
          <a:prstGeom prst="rect">
            <a:avLst/>
          </a:prstGeom>
        </p:spPr>
        <p:txBody>
          <a:bodyPr lIns="91440" tIns="45720" rIns="91440" bIns="45720" anchor="t">
            <a:normAutofit fontScale="92500"/>
          </a:bodyPr>
          <a:lstStyle>
            <a:defPPr>
              <a:defRPr lang="en-US"/>
            </a:defPPr>
            <a:lvl1pPr marL="228600" indent="-228600">
              <a:lnSpc>
                <a:spcPct val="100000"/>
              </a:lnSpc>
              <a:spcBef>
                <a:spcPts val="1400"/>
              </a:spcBef>
              <a:buFont typeface="Arial"/>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sz="2000" dirty="0"/>
              <a:t>The project encompasses a range of methodologies, including machine learning for SpaceX predictions, exploratory data analysis (EDA), data visualization techniques, SQL database interactions, and the development of a Dash app for visualizing SpaceX data. Additionally, the project makes use of datasets for analysis and model training.</a:t>
            </a:r>
          </a:p>
        </p:txBody>
      </p:sp>
      <p:sp>
        <p:nvSpPr>
          <p:cNvPr id="5" name="Content Placeholder 2">
            <a:extLst>
              <a:ext uri="{FF2B5EF4-FFF2-40B4-BE49-F238E27FC236}">
                <a16:creationId xmlns:a16="http://schemas.microsoft.com/office/drawing/2014/main" id="{A4091EC8-D571-D4D1-59F3-C113EEA6C10C}"/>
              </a:ext>
            </a:extLst>
          </p:cNvPr>
          <p:cNvSpPr txBox="1">
            <a:spLocks/>
          </p:cNvSpPr>
          <p:nvPr/>
        </p:nvSpPr>
        <p:spPr>
          <a:xfrm>
            <a:off x="770010" y="3700138"/>
            <a:ext cx="10515600" cy="5658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Summary of all results</a:t>
            </a:r>
          </a:p>
        </p:txBody>
      </p:sp>
      <p:sp>
        <p:nvSpPr>
          <p:cNvPr id="6" name="TextBox 5">
            <a:extLst>
              <a:ext uri="{FF2B5EF4-FFF2-40B4-BE49-F238E27FC236}">
                <a16:creationId xmlns:a16="http://schemas.microsoft.com/office/drawing/2014/main" id="{83EC2199-A0FF-35C1-56E4-961748EA3C58}"/>
              </a:ext>
            </a:extLst>
          </p:cNvPr>
          <p:cNvSpPr txBox="1"/>
          <p:nvPr/>
        </p:nvSpPr>
        <p:spPr>
          <a:xfrm>
            <a:off x="1575881" y="4265940"/>
            <a:ext cx="8939719" cy="1403911"/>
          </a:xfrm>
          <a:prstGeom prst="rect">
            <a:avLst/>
          </a:prstGeom>
        </p:spPr>
        <p:txBody>
          <a:bodyPr lIns="91440" tIns="45720" rIns="91440" bIns="45720" anchor="t">
            <a:normAutofit/>
          </a:bodyPr>
          <a:lstStyle>
            <a:defPPr>
              <a:defRPr lang="en-US"/>
            </a:defPPr>
            <a:lvl1pPr marL="228600" indent="-228600">
              <a:lnSpc>
                <a:spcPct val="100000"/>
              </a:lnSpc>
              <a:spcBef>
                <a:spcPts val="1400"/>
              </a:spcBef>
              <a:buFont typeface="Arial"/>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sz="2000" dirty="0"/>
              <a:t>The results encompass the comprehensive outcomes of the project, specifically detailing the findings from exploratory data analysis, aspects of interactive analytics, and insights from predictive analysis.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E9466650-6187-1C97-F669-25A429DB1ED8}"/>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SUM(PAYLOAD_MASS__KG_) AS NASA_CRS_PAYLOAD_MASS_KG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WHERE Customer = </a:t>
            </a:r>
            <a:r>
              <a:rPr lang="en-US" sz="2000" b="1" dirty="0">
                <a:solidFill>
                  <a:schemeClr val="accent2"/>
                </a:solidFill>
                <a:latin typeface="Consolas" panose="020B0609020204030204" pitchFamily="49" charset="0"/>
              </a:rPr>
              <a:t>'NASA (CRS)'</a:t>
            </a:r>
          </a:p>
        </p:txBody>
      </p:sp>
      <p:pic>
        <p:nvPicPr>
          <p:cNvPr id="7" name="Picture 6">
            <a:extLst>
              <a:ext uri="{FF2B5EF4-FFF2-40B4-BE49-F238E27FC236}">
                <a16:creationId xmlns:a16="http://schemas.microsoft.com/office/drawing/2014/main" id="{197E090E-0112-57FE-DEBC-3516723B384C}"/>
              </a:ext>
            </a:extLst>
          </p:cNvPr>
          <p:cNvPicPr>
            <a:picLocks noChangeAspect="1"/>
          </p:cNvPicPr>
          <p:nvPr/>
        </p:nvPicPr>
        <p:blipFill>
          <a:blip r:embed="rId3"/>
          <a:stretch>
            <a:fillRect/>
          </a:stretch>
        </p:blipFill>
        <p:spPr>
          <a:xfrm>
            <a:off x="770011" y="3725502"/>
            <a:ext cx="3927659" cy="115425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ACB48252-5202-4050-319D-1CBD5231A887}"/>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AVG(PAYLOAD_MASS__KG_) AS F9_1_1_PAYLOAD_MASS_KG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WHERE Booster_Version LIKE </a:t>
            </a:r>
            <a:r>
              <a:rPr lang="en-US" sz="2000" b="1" dirty="0">
                <a:solidFill>
                  <a:schemeClr val="accent2"/>
                </a:solidFill>
                <a:latin typeface="Consolas" panose="020B0609020204030204" pitchFamily="49" charset="0"/>
              </a:rPr>
              <a:t>'F9 v1.1%'</a:t>
            </a:r>
          </a:p>
        </p:txBody>
      </p:sp>
      <p:pic>
        <p:nvPicPr>
          <p:cNvPr id="7" name="Picture 6">
            <a:extLst>
              <a:ext uri="{FF2B5EF4-FFF2-40B4-BE49-F238E27FC236}">
                <a16:creationId xmlns:a16="http://schemas.microsoft.com/office/drawing/2014/main" id="{5A6398A9-08A0-78FC-BDA7-8F89E65E372F}"/>
              </a:ext>
            </a:extLst>
          </p:cNvPr>
          <p:cNvPicPr>
            <a:picLocks noChangeAspect="1"/>
          </p:cNvPicPr>
          <p:nvPr/>
        </p:nvPicPr>
        <p:blipFill>
          <a:blip r:embed="rId3"/>
          <a:stretch>
            <a:fillRect/>
          </a:stretch>
        </p:blipFill>
        <p:spPr>
          <a:xfrm>
            <a:off x="770011" y="3725502"/>
            <a:ext cx="3936822" cy="109999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7B60D762-F184-9B16-70DE-7B6137B66DFE}"/>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MIN(Date) AS MIN_DATE \</a:t>
            </a:r>
          </a:p>
          <a:p>
            <a:pPr marL="0" indent="0">
              <a:buFont typeface="Arial" panose="020B0604020202020204" pitchFamily="34" charset="0"/>
              <a:buNone/>
            </a:pPr>
            <a:r>
              <a:rPr lang="en-US" sz="2000" b="1" dirty="0">
                <a:latin typeface="Consolas" panose="020B0609020204030204" pitchFamily="49" charset="0"/>
              </a:rPr>
              <a:t>    FROM SPACEXTBL WHERE Landing_Outcome = </a:t>
            </a:r>
            <a:r>
              <a:rPr lang="en-US" sz="2000" b="1" dirty="0">
                <a:solidFill>
                  <a:schemeClr val="accent2"/>
                </a:solidFill>
                <a:latin typeface="Consolas" panose="020B0609020204030204" pitchFamily="49" charset="0"/>
              </a:rPr>
              <a:t>'Success (ground pad)'</a:t>
            </a:r>
          </a:p>
        </p:txBody>
      </p:sp>
      <p:pic>
        <p:nvPicPr>
          <p:cNvPr id="7" name="Picture 6">
            <a:extLst>
              <a:ext uri="{FF2B5EF4-FFF2-40B4-BE49-F238E27FC236}">
                <a16:creationId xmlns:a16="http://schemas.microsoft.com/office/drawing/2014/main" id="{90C1A7BF-A51B-D538-5CCF-4916CA4953FC}"/>
              </a:ext>
            </a:extLst>
          </p:cNvPr>
          <p:cNvPicPr>
            <a:picLocks noChangeAspect="1"/>
          </p:cNvPicPr>
          <p:nvPr/>
        </p:nvPicPr>
        <p:blipFill>
          <a:blip r:embed="rId3"/>
          <a:stretch>
            <a:fillRect/>
          </a:stretch>
        </p:blipFill>
        <p:spPr>
          <a:xfrm>
            <a:off x="770011" y="3725502"/>
            <a:ext cx="2247509" cy="134430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id="{9A85B01A-1624-B298-AEC5-4840F1F795BB}"/>
              </a:ext>
            </a:extLst>
          </p:cNvPr>
          <p:cNvSpPr txBox="1">
            <a:spLocks/>
          </p:cNvSpPr>
          <p:nvPr/>
        </p:nvSpPr>
        <p:spPr>
          <a:xfrm>
            <a:off x="770011" y="1825625"/>
            <a:ext cx="10583035" cy="130687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Booster_Version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WHERE Landing_Outcome = </a:t>
            </a:r>
            <a:r>
              <a:rPr lang="en-US" sz="2000" b="1" dirty="0">
                <a:solidFill>
                  <a:schemeClr val="accent2"/>
                </a:solidFill>
                <a:latin typeface="Consolas" panose="020B0609020204030204" pitchFamily="49" charset="0"/>
              </a:rPr>
              <a:t>'Success (drone ship)'</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          AND PAYLOAD_MASS__KG_ &gt; </a:t>
            </a:r>
            <a:r>
              <a:rPr lang="en-US" sz="2000" b="1" dirty="0">
                <a:solidFill>
                  <a:schemeClr val="accent6"/>
                </a:solidFill>
                <a:latin typeface="Consolas" panose="020B0609020204030204" pitchFamily="49" charset="0"/>
              </a:rPr>
              <a:t>4000</a:t>
            </a:r>
            <a:r>
              <a:rPr lang="en-US" sz="2000" b="1" dirty="0">
                <a:latin typeface="Consolas" panose="020B0609020204030204" pitchFamily="49" charset="0"/>
              </a:rPr>
              <a:t> AND PAYLOAD_MASS__KG_ &lt; </a:t>
            </a:r>
            <a:r>
              <a:rPr lang="en-US" sz="2000" b="1" dirty="0">
                <a:solidFill>
                  <a:schemeClr val="accent6"/>
                </a:solidFill>
                <a:latin typeface="Consolas" panose="020B0609020204030204" pitchFamily="49" charset="0"/>
              </a:rPr>
              <a:t>6000</a:t>
            </a:r>
          </a:p>
        </p:txBody>
      </p:sp>
      <p:pic>
        <p:nvPicPr>
          <p:cNvPr id="9" name="Picture 8">
            <a:extLst>
              <a:ext uri="{FF2B5EF4-FFF2-40B4-BE49-F238E27FC236}">
                <a16:creationId xmlns:a16="http://schemas.microsoft.com/office/drawing/2014/main" id="{13F5046D-84DC-9ADA-395C-97F93F744F83}"/>
              </a:ext>
            </a:extLst>
          </p:cNvPr>
          <p:cNvPicPr>
            <a:picLocks noChangeAspect="1"/>
          </p:cNvPicPr>
          <p:nvPr/>
        </p:nvPicPr>
        <p:blipFill>
          <a:blip r:embed="rId3"/>
          <a:stretch>
            <a:fillRect/>
          </a:stretch>
        </p:blipFill>
        <p:spPr>
          <a:xfrm>
            <a:off x="770010" y="3725502"/>
            <a:ext cx="2501911" cy="25197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4CCCE88D-6219-604F-95A9-A73E8AA6D212}"/>
              </a:ext>
            </a:extLst>
          </p:cNvPr>
          <p:cNvSpPr txBox="1">
            <a:spLocks/>
          </p:cNvSpPr>
          <p:nvPr/>
        </p:nvSpPr>
        <p:spPr>
          <a:xfrm>
            <a:off x="770011" y="1825625"/>
            <a:ext cx="10583035" cy="13068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Mission_Outcome, COUNT(*) AS Total_Number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GROUP BY Mission_Outcome</a:t>
            </a:r>
            <a:endParaRPr lang="en-US" sz="2000" b="1" dirty="0">
              <a:solidFill>
                <a:schemeClr val="accent6"/>
              </a:solidFill>
              <a:latin typeface="Consolas" panose="020B0609020204030204" pitchFamily="49" charset="0"/>
            </a:endParaRPr>
          </a:p>
        </p:txBody>
      </p:sp>
      <p:pic>
        <p:nvPicPr>
          <p:cNvPr id="7" name="Picture 6">
            <a:extLst>
              <a:ext uri="{FF2B5EF4-FFF2-40B4-BE49-F238E27FC236}">
                <a16:creationId xmlns:a16="http://schemas.microsoft.com/office/drawing/2014/main" id="{6F406DE2-3E67-5CB1-DEFE-F5AF61E87632}"/>
              </a:ext>
            </a:extLst>
          </p:cNvPr>
          <p:cNvPicPr>
            <a:picLocks noChangeAspect="1"/>
          </p:cNvPicPr>
          <p:nvPr/>
        </p:nvPicPr>
        <p:blipFill>
          <a:blip r:embed="rId3"/>
          <a:stretch>
            <a:fillRect/>
          </a:stretch>
        </p:blipFill>
        <p:spPr>
          <a:xfrm>
            <a:off x="770011" y="3725501"/>
            <a:ext cx="5209432" cy="23000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Content Placeholder 4">
            <a:extLst>
              <a:ext uri="{FF2B5EF4-FFF2-40B4-BE49-F238E27FC236}">
                <a16:creationId xmlns:a16="http://schemas.microsoft.com/office/drawing/2014/main" id="{51114064-0F08-2DE3-E15F-E42EAF4039B9}"/>
              </a:ext>
            </a:extLst>
          </p:cNvPr>
          <p:cNvSpPr txBox="1">
            <a:spLocks/>
          </p:cNvSpPr>
          <p:nvPr/>
        </p:nvSpPr>
        <p:spPr>
          <a:xfrm>
            <a:off x="770011" y="1825625"/>
            <a:ext cx="8428853" cy="130687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SELECT Booster_Version \</a:t>
            </a:r>
          </a:p>
          <a:p>
            <a:pPr marL="0" indent="0">
              <a:buFont typeface="Arial" panose="020B0604020202020204" pitchFamily="34" charset="0"/>
              <a:buNone/>
            </a:pPr>
            <a:r>
              <a:rPr lang="en-US" sz="2000" b="1" dirty="0">
                <a:latin typeface="Consolas" panose="020B0609020204030204" pitchFamily="49" charset="0"/>
              </a:rPr>
              <a:t>    FROM SPACEXTBL \</a:t>
            </a:r>
          </a:p>
          <a:p>
            <a:pPr marL="0" indent="0">
              <a:buFont typeface="Arial" panose="020B0604020202020204" pitchFamily="34" charset="0"/>
              <a:buNone/>
            </a:pPr>
            <a:r>
              <a:rPr lang="en-US" sz="2000" b="1" dirty="0">
                <a:latin typeface="Consolas" panose="020B0609020204030204" pitchFamily="49" charset="0"/>
              </a:rPr>
              <a:t>    WHERE PAYLOAD_MASS__KG_ = \</a:t>
            </a:r>
          </a:p>
          <a:p>
            <a:pPr marL="0" indent="0">
              <a:buFont typeface="Arial" panose="020B0604020202020204" pitchFamily="34" charset="0"/>
              <a:buNone/>
            </a:pPr>
            <a:r>
              <a:rPr lang="en-US" sz="2000" b="1" dirty="0">
                <a:latin typeface="Consolas" panose="020B0609020204030204" pitchFamily="49" charset="0"/>
              </a:rPr>
              <a:t>            (SELECT MAX(PAYLOAD_MASS__KG_) FROM SPACEXTBL)</a:t>
            </a:r>
          </a:p>
        </p:txBody>
      </p:sp>
      <p:pic>
        <p:nvPicPr>
          <p:cNvPr id="9" name="Picture 8">
            <a:extLst>
              <a:ext uri="{FF2B5EF4-FFF2-40B4-BE49-F238E27FC236}">
                <a16:creationId xmlns:a16="http://schemas.microsoft.com/office/drawing/2014/main" id="{7EACF80D-7CF6-0303-0F6B-DCF8642C0AA8}"/>
              </a:ext>
            </a:extLst>
          </p:cNvPr>
          <p:cNvPicPr>
            <a:picLocks noChangeAspect="1"/>
          </p:cNvPicPr>
          <p:nvPr/>
        </p:nvPicPr>
        <p:blipFill>
          <a:blip r:embed="rId3"/>
          <a:stretch>
            <a:fillRect/>
          </a:stretch>
        </p:blipFill>
        <p:spPr>
          <a:xfrm>
            <a:off x="9656064" y="1535378"/>
            <a:ext cx="1629547" cy="44143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A1E40582-371F-684F-FD18-0E677E4DFCDE}"/>
              </a:ext>
            </a:extLst>
          </p:cNvPr>
          <p:cNvSpPr txBox="1">
            <a:spLocks/>
          </p:cNvSpPr>
          <p:nvPr/>
        </p:nvSpPr>
        <p:spPr>
          <a:xfrm>
            <a:off x="770011" y="2100404"/>
            <a:ext cx="10890852" cy="246254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a:t>
            </a:r>
          </a:p>
          <a:p>
            <a:pPr marL="0" indent="0">
              <a:buFont typeface="Arial" panose="020B0604020202020204" pitchFamily="34" charset="0"/>
              <a:buNone/>
            </a:pPr>
            <a:r>
              <a:rPr lang="en-US" sz="2000" b="1" dirty="0">
                <a:latin typeface="Consolas" panose="020B0609020204030204" pitchFamily="49" charset="0"/>
              </a:rPr>
              <a:t>SELECT (CASE strftime(</a:t>
            </a:r>
            <a:r>
              <a:rPr lang="en-US" sz="2000" b="1" dirty="0">
                <a:solidFill>
                  <a:schemeClr val="accent2"/>
                </a:solidFill>
                <a:latin typeface="Consolas" panose="020B0609020204030204" pitchFamily="49" charset="0"/>
              </a:rPr>
              <a:t>'%m'</a:t>
            </a:r>
            <a:r>
              <a:rPr lang="en-US" sz="2000" b="1" dirty="0">
                <a:latin typeface="Consolas" panose="020B0609020204030204" pitchFamily="49" charset="0"/>
              </a:rPr>
              <a:t>, Date) \</a:t>
            </a:r>
          </a:p>
          <a:p>
            <a:pPr marL="0" indent="0">
              <a:buFont typeface="Arial" panose="020B0604020202020204" pitchFamily="34" charset="0"/>
              <a:buNone/>
            </a:pP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'01'</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'January'</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'02'</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'February'</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'03'</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'March'</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'04'</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'April'</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'05'</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'May'</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'06'</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'June'</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'07'</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'July'</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'08'</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'August'</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'09'</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'September'</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'10'</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'October'</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'11'</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'November'</a:t>
            </a:r>
            <a:r>
              <a:rPr lang="en-US" sz="2000" b="1" dirty="0">
                <a:latin typeface="Consolas" panose="020B0609020204030204" pitchFamily="49" charset="0"/>
              </a:rPr>
              <a:t> WHEN </a:t>
            </a:r>
            <a:r>
              <a:rPr lang="en-US" sz="2000" b="1" dirty="0">
                <a:solidFill>
                  <a:schemeClr val="accent2"/>
                </a:solidFill>
                <a:latin typeface="Consolas" panose="020B0609020204030204" pitchFamily="49" charset="0"/>
              </a:rPr>
              <a:t>'12'</a:t>
            </a:r>
            <a:r>
              <a:rPr lang="en-US" sz="2000" b="1" dirty="0">
                <a:latin typeface="Consolas" panose="020B0609020204030204" pitchFamily="49" charset="0"/>
              </a:rPr>
              <a:t> THEN </a:t>
            </a:r>
            <a:r>
              <a:rPr lang="en-US" sz="2000" b="1" dirty="0">
                <a:solidFill>
                  <a:schemeClr val="accent2"/>
                </a:solidFill>
                <a:latin typeface="Consolas" panose="020B0609020204030204" pitchFamily="49" charset="0"/>
              </a:rPr>
              <a:t>'December'</a:t>
            </a:r>
            <a:r>
              <a:rPr lang="en-US" sz="2000" b="1" dirty="0">
                <a:latin typeface="Consolas" panose="020B0609020204030204" pitchFamily="49" charset="0"/>
              </a:rPr>
              <a:t> END) as Month_Name, \</a:t>
            </a:r>
          </a:p>
          <a:p>
            <a:pPr marL="0" indent="0">
              <a:buFont typeface="Arial" panose="020B0604020202020204" pitchFamily="34" charset="0"/>
              <a:buNone/>
            </a:pPr>
            <a:r>
              <a:rPr lang="en-US" sz="2000" b="1" dirty="0">
                <a:latin typeface="Consolas" panose="020B0609020204030204" pitchFamily="49" charset="0"/>
              </a:rPr>
              <a:t>        Landing_Outcome, Booster_Version, Launch_Site \</a:t>
            </a:r>
          </a:p>
          <a:p>
            <a:pPr marL="0" indent="0">
              <a:buFont typeface="Arial" panose="020B0604020202020204" pitchFamily="34" charset="0"/>
              <a:buNone/>
            </a:pPr>
            <a:r>
              <a:rPr lang="en-US" sz="2000" b="1" dirty="0">
                <a:latin typeface="Consolas" panose="020B0609020204030204" pitchFamily="49" charset="0"/>
              </a:rPr>
              <a:t>FROM SPACEXTBL \</a:t>
            </a:r>
          </a:p>
          <a:p>
            <a:pPr marL="0" indent="0">
              <a:buFont typeface="Arial" panose="020B0604020202020204" pitchFamily="34" charset="0"/>
              <a:buNone/>
            </a:pPr>
            <a:r>
              <a:rPr lang="en-US" sz="2000" b="1" dirty="0">
                <a:latin typeface="Consolas" panose="020B0609020204030204" pitchFamily="49" charset="0"/>
              </a:rPr>
              <a:t>WHERE Landing_Outcome = </a:t>
            </a:r>
            <a:r>
              <a:rPr lang="en-US" sz="2000" b="1" dirty="0">
                <a:solidFill>
                  <a:schemeClr val="accent2"/>
                </a:solidFill>
                <a:latin typeface="Consolas" panose="020B0609020204030204" pitchFamily="49" charset="0"/>
              </a:rPr>
              <a:t>'Failure (drone ship)' </a:t>
            </a:r>
            <a:r>
              <a:rPr lang="en-US" sz="2000" b="1" dirty="0">
                <a:latin typeface="Consolas" panose="020B0609020204030204" pitchFamily="49" charset="0"/>
              </a:rPr>
              <a:t>AND substr(Date, 0, 5) = </a:t>
            </a:r>
            <a:r>
              <a:rPr lang="en-US" sz="2000" b="1" dirty="0">
                <a:solidFill>
                  <a:schemeClr val="accent2"/>
                </a:solidFill>
                <a:latin typeface="Consolas" panose="020B0609020204030204" pitchFamily="49" charset="0"/>
              </a:rPr>
              <a:t>'2015'</a:t>
            </a:r>
          </a:p>
        </p:txBody>
      </p:sp>
      <p:sp>
        <p:nvSpPr>
          <p:cNvPr id="6" name="TextBox 5">
            <a:extLst>
              <a:ext uri="{FF2B5EF4-FFF2-40B4-BE49-F238E27FC236}">
                <a16:creationId xmlns:a16="http://schemas.microsoft.com/office/drawing/2014/main" id="{A4E00F27-2A2F-0F62-DC92-CC1E9849BC1C}"/>
              </a:ext>
            </a:extLst>
          </p:cNvPr>
          <p:cNvSpPr txBox="1"/>
          <p:nvPr/>
        </p:nvSpPr>
        <p:spPr>
          <a:xfrm>
            <a:off x="770011" y="1454073"/>
            <a:ext cx="10651978" cy="569387"/>
          </a:xfrm>
          <a:prstGeom prst="rect">
            <a:avLst/>
          </a:prstGeom>
          <a:noFill/>
        </p:spPr>
        <p:txBody>
          <a:bodyPr wrap="square">
            <a:spAutoFit/>
          </a:bodyPr>
          <a:lstStyle/>
          <a:p>
            <a:r>
              <a:rPr lang="en-US" dirty="0"/>
              <a:t>List the failed landing_outcomes in drone ship, their booster versions, and launch site names for in year 2015</a:t>
            </a:r>
            <a:br>
              <a:rPr lang="en-US" dirty="0"/>
            </a:br>
            <a:r>
              <a:rPr lang="en-US" sz="1300" dirty="0"/>
              <a:t>(List the records which will display the month names, failure landing_outcomes in drone ship, booster versions, launch_site for the months in year 2015.)</a:t>
            </a:r>
          </a:p>
        </p:txBody>
      </p:sp>
      <p:pic>
        <p:nvPicPr>
          <p:cNvPr id="8" name="Picture 7">
            <a:extLst>
              <a:ext uri="{FF2B5EF4-FFF2-40B4-BE49-F238E27FC236}">
                <a16:creationId xmlns:a16="http://schemas.microsoft.com/office/drawing/2014/main" id="{6A179859-63EC-30A6-8A83-6124ED86B68B}"/>
              </a:ext>
            </a:extLst>
          </p:cNvPr>
          <p:cNvPicPr>
            <a:picLocks noChangeAspect="1"/>
          </p:cNvPicPr>
          <p:nvPr/>
        </p:nvPicPr>
        <p:blipFill>
          <a:blip r:embed="rId3"/>
          <a:stretch>
            <a:fillRect/>
          </a:stretch>
        </p:blipFill>
        <p:spPr>
          <a:xfrm>
            <a:off x="770010" y="4855790"/>
            <a:ext cx="7698373" cy="1571421"/>
          </a:xfrm>
          <a:prstGeom prst="rect">
            <a:avLst/>
          </a:prstGeom>
        </p:spPr>
      </p:pic>
    </p:spTree>
    <p:extLst>
      <p:ext uri="{BB962C8B-B14F-4D97-AF65-F5344CB8AC3E}">
        <p14:creationId xmlns:p14="http://schemas.microsoft.com/office/powerpoint/2010/main" val="3383603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D36C21D5-CBD8-D7EC-C040-0BDC559D77A5}"/>
              </a:ext>
            </a:extLst>
          </p:cNvPr>
          <p:cNvSpPr txBox="1">
            <a:spLocks/>
          </p:cNvSpPr>
          <p:nvPr/>
        </p:nvSpPr>
        <p:spPr>
          <a:xfrm>
            <a:off x="770011" y="1771304"/>
            <a:ext cx="7615240" cy="212168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%sql \</a:t>
            </a:r>
          </a:p>
          <a:p>
            <a:pPr marL="0" indent="0">
              <a:buFont typeface="Arial" panose="020B0604020202020204" pitchFamily="34" charset="0"/>
              <a:buNone/>
            </a:pPr>
            <a:r>
              <a:rPr lang="en-US" sz="2000" b="1" dirty="0">
                <a:latin typeface="Consolas" panose="020B0609020204030204" pitchFamily="49" charset="0"/>
              </a:rPr>
              <a:t>SELECT RANK () OVER(ORDER BY COUNT(*) DESC) AS Rank, \</a:t>
            </a:r>
          </a:p>
          <a:p>
            <a:pPr marL="0" indent="0">
              <a:buFont typeface="Arial" panose="020B0604020202020204" pitchFamily="34" charset="0"/>
              <a:buNone/>
            </a:pPr>
            <a:r>
              <a:rPr lang="en-US" sz="2000" b="1" dirty="0">
                <a:latin typeface="Consolas" panose="020B0609020204030204" pitchFamily="49" charset="0"/>
              </a:rPr>
              <a:t>       Landing_Outcome, COUNT(*) AS Count \</a:t>
            </a:r>
          </a:p>
          <a:p>
            <a:pPr marL="0" indent="0">
              <a:buFont typeface="Arial" panose="020B0604020202020204" pitchFamily="34" charset="0"/>
              <a:buNone/>
            </a:pPr>
            <a:r>
              <a:rPr lang="en-US" sz="2000" b="1" dirty="0">
                <a:latin typeface="Consolas" panose="020B0609020204030204" pitchFamily="49" charset="0"/>
              </a:rPr>
              <a:t>FROM SPACEXTBL \</a:t>
            </a:r>
          </a:p>
          <a:p>
            <a:pPr marL="0" indent="0">
              <a:buFont typeface="Arial" panose="020B0604020202020204" pitchFamily="34" charset="0"/>
              <a:buNone/>
            </a:pPr>
            <a:r>
              <a:rPr lang="en-US" sz="2000" b="1" dirty="0">
                <a:latin typeface="Consolas" panose="020B0609020204030204" pitchFamily="49" charset="0"/>
              </a:rPr>
              <a:t>WHERE Date BETWEEN </a:t>
            </a:r>
            <a:r>
              <a:rPr lang="en-US" sz="2000" b="1" dirty="0">
                <a:solidFill>
                  <a:schemeClr val="accent2"/>
                </a:solidFill>
                <a:latin typeface="Consolas" panose="020B0609020204030204" pitchFamily="49" charset="0"/>
              </a:rPr>
              <a:t>'2010-06-04'</a:t>
            </a:r>
            <a:r>
              <a:rPr lang="en-US" sz="2000" b="1" dirty="0">
                <a:latin typeface="Consolas" panose="020B0609020204030204" pitchFamily="49" charset="0"/>
              </a:rPr>
              <a:t> AND </a:t>
            </a:r>
            <a:r>
              <a:rPr lang="en-US" sz="2000" b="1" dirty="0">
                <a:solidFill>
                  <a:schemeClr val="accent2"/>
                </a:solidFill>
                <a:latin typeface="Consolas" panose="020B0609020204030204" pitchFamily="49" charset="0"/>
              </a:rPr>
              <a:t>'2017-03-20'</a:t>
            </a:r>
            <a:r>
              <a:rPr lang="en-US" sz="2000" b="1" dirty="0">
                <a:latin typeface="Consolas" panose="020B0609020204030204" pitchFamily="49" charset="0"/>
              </a:rPr>
              <a:t> \</a:t>
            </a:r>
          </a:p>
          <a:p>
            <a:pPr marL="0" indent="0">
              <a:buFont typeface="Arial" panose="020B0604020202020204" pitchFamily="34" charset="0"/>
              <a:buNone/>
            </a:pPr>
            <a:r>
              <a:rPr lang="en-US" sz="2000" b="1" dirty="0">
                <a:latin typeface="Consolas" panose="020B0609020204030204" pitchFamily="49" charset="0"/>
              </a:rPr>
              <a:t>GROUP BY Landing_Outcome</a:t>
            </a:r>
            <a:endParaRPr lang="en-US" sz="2000" b="1" dirty="0">
              <a:solidFill>
                <a:schemeClr val="accent6"/>
              </a:solidFill>
              <a:latin typeface="Consolas" panose="020B0609020204030204" pitchFamily="49" charset="0"/>
            </a:endParaRPr>
          </a:p>
        </p:txBody>
      </p:sp>
      <p:pic>
        <p:nvPicPr>
          <p:cNvPr id="7" name="Picture 6">
            <a:extLst>
              <a:ext uri="{FF2B5EF4-FFF2-40B4-BE49-F238E27FC236}">
                <a16:creationId xmlns:a16="http://schemas.microsoft.com/office/drawing/2014/main" id="{04B6ECD2-06E4-8CC0-9ECD-C86E5D05E1F1}"/>
              </a:ext>
            </a:extLst>
          </p:cNvPr>
          <p:cNvPicPr>
            <a:picLocks noChangeAspect="1"/>
          </p:cNvPicPr>
          <p:nvPr/>
        </p:nvPicPr>
        <p:blipFill>
          <a:blip r:embed="rId3"/>
          <a:stretch>
            <a:fillRect/>
          </a:stretch>
        </p:blipFill>
        <p:spPr>
          <a:xfrm>
            <a:off x="8155193" y="2679826"/>
            <a:ext cx="3620203" cy="33457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marked launch sites</a:t>
            </a:r>
          </a:p>
        </p:txBody>
      </p:sp>
      <p:sp>
        <p:nvSpPr>
          <p:cNvPr id="7" name="TextBox 6">
            <a:extLst>
              <a:ext uri="{FF2B5EF4-FFF2-40B4-BE49-F238E27FC236}">
                <a16:creationId xmlns:a16="http://schemas.microsoft.com/office/drawing/2014/main" id="{91D06631-E4C1-3EEE-72E1-05B8680F8954}"/>
              </a:ext>
            </a:extLst>
          </p:cNvPr>
          <p:cNvSpPr txBox="1"/>
          <p:nvPr/>
        </p:nvSpPr>
        <p:spPr>
          <a:xfrm>
            <a:off x="981999" y="4672885"/>
            <a:ext cx="10228000" cy="1754326"/>
          </a:xfrm>
          <a:prstGeom prst="rect">
            <a:avLst/>
          </a:prstGeom>
          <a:noFill/>
        </p:spPr>
        <p:txBody>
          <a:bodyPr wrap="square">
            <a:spAutoFit/>
          </a:bodyPr>
          <a:lstStyle/>
          <a:p>
            <a:r>
              <a:rPr lang="en-US" dirty="0"/>
              <a:t>The map highlights two important launch sites:</a:t>
            </a:r>
          </a:p>
          <a:p>
            <a:pPr marL="285750" indent="-285750">
              <a:buFont typeface="Arial" panose="020B0604020202020204" pitchFamily="34" charset="0"/>
              <a:buChar char="•"/>
            </a:pPr>
            <a:r>
              <a:rPr lang="en-US" dirty="0"/>
              <a:t>The </a:t>
            </a:r>
            <a:r>
              <a:rPr lang="en-US" b="1" dirty="0">
                <a:solidFill>
                  <a:srgbClr val="7030A0"/>
                </a:solidFill>
              </a:rPr>
              <a:t>VAFB</a:t>
            </a:r>
            <a:r>
              <a:rPr lang="en-US" dirty="0"/>
              <a:t> SLC 4E in California is strategically chosen for polar orbit launches, emphasizing the safety considerations due to its coastal location.</a:t>
            </a:r>
          </a:p>
          <a:p>
            <a:pPr marL="285750" indent="-285750">
              <a:buFont typeface="Arial" panose="020B0604020202020204" pitchFamily="34" charset="0"/>
              <a:buChar char="•"/>
            </a:pPr>
            <a:r>
              <a:rPr lang="en-US" dirty="0"/>
              <a:t>The </a:t>
            </a:r>
            <a:r>
              <a:rPr lang="en-US" b="1" dirty="0">
                <a:solidFill>
                  <a:srgbClr val="7030A0"/>
                </a:solidFill>
              </a:rPr>
              <a:t>CCAFS</a:t>
            </a:r>
            <a:r>
              <a:rPr lang="en-US" dirty="0"/>
              <a:t> sites in Florida, including CCAFS LC-40, CCAFS SLC-40, and KSC LC-39A, are ideal for equatorial orbits. Their proximity to the equator allows for more efficient launches to geostationary and other equatorial orbits, taking advantage of the Earth's rotational velocity.</a:t>
            </a:r>
          </a:p>
        </p:txBody>
      </p:sp>
      <p:pic>
        <p:nvPicPr>
          <p:cNvPr id="11" name="Picture 10">
            <a:extLst>
              <a:ext uri="{FF2B5EF4-FFF2-40B4-BE49-F238E27FC236}">
                <a16:creationId xmlns:a16="http://schemas.microsoft.com/office/drawing/2014/main" id="{22EC6259-7EA7-C3D9-F900-AD35F5A5CE90}"/>
              </a:ext>
            </a:extLst>
          </p:cNvPr>
          <p:cNvPicPr>
            <a:picLocks noChangeAspect="1"/>
          </p:cNvPicPr>
          <p:nvPr/>
        </p:nvPicPr>
        <p:blipFill>
          <a:blip r:embed="rId3"/>
          <a:stretch>
            <a:fillRect/>
          </a:stretch>
        </p:blipFill>
        <p:spPr>
          <a:xfrm>
            <a:off x="982000" y="1429820"/>
            <a:ext cx="10227999" cy="311900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F033286F-CD8C-1A60-C381-B0579997114A}"/>
              </a:ext>
            </a:extLst>
          </p:cNvPr>
          <p:cNvSpPr txBox="1">
            <a:spLocks/>
          </p:cNvSpPr>
          <p:nvPr/>
        </p:nvSpPr>
        <p:spPr>
          <a:xfrm>
            <a:off x="770011" y="1374703"/>
            <a:ext cx="6292270" cy="5658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Project background and context</a:t>
            </a:r>
          </a:p>
        </p:txBody>
      </p:sp>
      <p:sp>
        <p:nvSpPr>
          <p:cNvPr id="3" name="TextBox 2">
            <a:extLst>
              <a:ext uri="{FF2B5EF4-FFF2-40B4-BE49-F238E27FC236}">
                <a16:creationId xmlns:a16="http://schemas.microsoft.com/office/drawing/2014/main" id="{06DAC35D-EC42-0863-D689-4E2F793830DA}"/>
              </a:ext>
            </a:extLst>
          </p:cNvPr>
          <p:cNvSpPr txBox="1"/>
          <p:nvPr/>
        </p:nvSpPr>
        <p:spPr>
          <a:xfrm>
            <a:off x="1056338" y="1773361"/>
            <a:ext cx="10190584" cy="2496664"/>
          </a:xfrm>
          <a:prstGeom prst="rect">
            <a:avLst/>
          </a:prstGeom>
        </p:spPr>
        <p:txBody>
          <a:bodyPr lIns="91440" tIns="45720" rIns="91440" bIns="45720" anchor="t">
            <a:normAutofit fontScale="92500" lnSpcReduction="10000"/>
          </a:bodyPr>
          <a:lstStyle>
            <a:defPPr>
              <a:defRPr lang="en-US"/>
            </a:defPPr>
            <a:lvl1pPr indent="0">
              <a:lnSpc>
                <a:spcPct val="100000"/>
              </a:lnSpc>
              <a:spcBef>
                <a:spcPts val="1400"/>
              </a:spcBef>
              <a:buFont typeface="Arial"/>
              <a:buNone/>
              <a:defRPr sz="20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The project’s background and context revolve around predicting the successful landing of SpaceX’s Falcon 9 rocket’s first stage.</a:t>
            </a:r>
          </a:p>
          <a:p>
            <a:r>
              <a:rPr lang="en-US" dirty="0"/>
              <a:t>A significant aspect of SpaceX's cost advantage, offering launches at $62 million compared to competitors' $165 million, lies in reusing this first stage. Accurately predicting its landing success is key to determining launch costs, providing crucial data for competitive bidding in the aerospace industry. The project involves data collection and formatting from an API, analyzing both successful and controlled unsuccessful landings, like those in oceans, planned by SpaceX for various operational reasons.</a:t>
            </a:r>
          </a:p>
        </p:txBody>
      </p:sp>
      <p:sp>
        <p:nvSpPr>
          <p:cNvPr id="6" name="Content Placeholder 2">
            <a:extLst>
              <a:ext uri="{FF2B5EF4-FFF2-40B4-BE49-F238E27FC236}">
                <a16:creationId xmlns:a16="http://schemas.microsoft.com/office/drawing/2014/main" id="{E6BA2D83-A6F8-D9FD-4FE3-9E64E2C649CF}"/>
              </a:ext>
            </a:extLst>
          </p:cNvPr>
          <p:cNvSpPr txBox="1">
            <a:spLocks/>
          </p:cNvSpPr>
          <p:nvPr/>
        </p:nvSpPr>
        <p:spPr>
          <a:xfrm>
            <a:off x="828068" y="4260490"/>
            <a:ext cx="10307594" cy="4524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Problems you want to find answers</a:t>
            </a:r>
          </a:p>
        </p:txBody>
      </p:sp>
      <p:sp>
        <p:nvSpPr>
          <p:cNvPr id="7" name="TextBox 6">
            <a:extLst>
              <a:ext uri="{FF2B5EF4-FFF2-40B4-BE49-F238E27FC236}">
                <a16:creationId xmlns:a16="http://schemas.microsoft.com/office/drawing/2014/main" id="{4EC0B91A-853D-E36D-0431-ECBF3405FE82}"/>
              </a:ext>
            </a:extLst>
          </p:cNvPr>
          <p:cNvSpPr txBox="1"/>
          <p:nvPr/>
        </p:nvSpPr>
        <p:spPr>
          <a:xfrm>
            <a:off x="1056338" y="4668683"/>
            <a:ext cx="10067849" cy="1940503"/>
          </a:xfrm>
          <a:prstGeom prst="rect">
            <a:avLst/>
          </a:prstGeom>
        </p:spPr>
        <p:txBody>
          <a:bodyPr lIns="91440" tIns="45720" rIns="91440" bIns="45720" anchor="t">
            <a:normAutofit/>
          </a:bodyPr>
          <a:lstStyle>
            <a:defPPr>
              <a:defRPr lang="en-US"/>
            </a:defPPr>
            <a:lvl1pPr marL="228600" indent="-228600">
              <a:lnSpc>
                <a:spcPct val="100000"/>
              </a:lnSpc>
              <a:spcBef>
                <a:spcPts val="1400"/>
              </a:spcBef>
              <a:buFont typeface="Arial"/>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sz="2000" dirty="0"/>
              <a:t>In the context of this project, the problems we aim to address are focused on determining the key factors that influence the successful landing of SpaceX's Falcon 9 first stage, assessing the reliability and efficiency of the Falcon 9 launch system, and predicting the cost-effectiveness of SpaceX launches for potential competitors. These problems involve analyzing and interpreting complex aerospace data to gain insights that could impact strategic decisions in the space launch industry.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8774" y="5485158"/>
            <a:ext cx="4426679" cy="1216578"/>
          </a:xfrm>
          <a:prstGeom prst="rect">
            <a:avLst/>
          </a:prstGeom>
        </p:spPr>
        <p:txBody>
          <a:bodyPr lIns="91440" tIns="45720" rIns="91440" bIns="45720" anchor="t">
            <a:normAutofit/>
          </a:bodyPr>
          <a:lstStyle/>
          <a:p>
            <a:pPr>
              <a:lnSpc>
                <a:spcPct val="100000"/>
              </a:lnSpc>
              <a:spcBef>
                <a:spcPts val="1400"/>
              </a:spcBef>
            </a:pPr>
            <a:r>
              <a:rPr lang="en-US" sz="1500" b="1" dirty="0">
                <a:solidFill>
                  <a:schemeClr val="accent3">
                    <a:lumMod val="25000"/>
                  </a:schemeClr>
                </a:solidFill>
                <a:latin typeface="Abadi"/>
                <a:ea typeface="+mn-lt"/>
                <a:cs typeface="+mn-lt"/>
              </a:rPr>
              <a:t>Launch Site Labels.</a:t>
            </a:r>
            <a:r>
              <a:rPr lang="en-US" sz="1500" dirty="0">
                <a:solidFill>
                  <a:schemeClr val="accent3">
                    <a:lumMod val="25000"/>
                  </a:schemeClr>
                </a:solidFill>
                <a:latin typeface="Abadi"/>
                <a:ea typeface="+mn-lt"/>
                <a:cs typeface="+mn-lt"/>
              </a:rPr>
              <a:t> Labels identify specific launch pads</a:t>
            </a:r>
          </a:p>
          <a:p>
            <a:pPr>
              <a:lnSpc>
                <a:spcPct val="100000"/>
              </a:lnSpc>
              <a:spcBef>
                <a:spcPts val="1400"/>
              </a:spcBef>
            </a:pPr>
            <a:r>
              <a:rPr lang="en-US" sz="1500" b="1" dirty="0">
                <a:solidFill>
                  <a:schemeClr val="accent3">
                    <a:lumMod val="25000"/>
                  </a:schemeClr>
                </a:solidFill>
                <a:latin typeface="Abadi"/>
                <a:ea typeface="+mn-lt"/>
                <a:cs typeface="+mn-lt"/>
              </a:rPr>
              <a:t>Quantity Indicators</a:t>
            </a:r>
            <a:r>
              <a:rPr lang="ru-RU" sz="1500" b="1" dirty="0">
                <a:solidFill>
                  <a:schemeClr val="accent3">
                    <a:lumMod val="25000"/>
                  </a:schemeClr>
                </a:solidFill>
                <a:latin typeface="Abadi"/>
                <a:ea typeface="+mn-lt"/>
                <a:cs typeface="+mn-lt"/>
              </a:rPr>
              <a:t>.</a:t>
            </a:r>
            <a:r>
              <a:rPr lang="en-US" sz="1500" dirty="0">
                <a:solidFill>
                  <a:schemeClr val="accent3">
                    <a:lumMod val="25000"/>
                  </a:schemeClr>
                </a:solidFill>
                <a:latin typeface="Abadi"/>
                <a:ea typeface="+mn-lt"/>
                <a:cs typeface="+mn-lt"/>
              </a:rPr>
              <a:t> Numerical labels on markers denote the number of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Successful / Failed Indicators</a:t>
            </a:r>
          </a:p>
        </p:txBody>
      </p:sp>
      <p:pic>
        <p:nvPicPr>
          <p:cNvPr id="4" name="Picture 3">
            <a:extLst>
              <a:ext uri="{FF2B5EF4-FFF2-40B4-BE49-F238E27FC236}">
                <a16:creationId xmlns:a16="http://schemas.microsoft.com/office/drawing/2014/main" id="{F224AE84-63C8-7852-7B13-A495CD47E23B}"/>
              </a:ext>
            </a:extLst>
          </p:cNvPr>
          <p:cNvPicPr>
            <a:picLocks noChangeAspect="1"/>
          </p:cNvPicPr>
          <p:nvPr/>
        </p:nvPicPr>
        <p:blipFill>
          <a:blip r:embed="rId3"/>
          <a:stretch>
            <a:fillRect/>
          </a:stretch>
        </p:blipFill>
        <p:spPr>
          <a:xfrm>
            <a:off x="1068775" y="1372842"/>
            <a:ext cx="4341485" cy="3940082"/>
          </a:xfrm>
          <a:prstGeom prst="rect">
            <a:avLst/>
          </a:prstGeom>
        </p:spPr>
      </p:pic>
      <p:sp>
        <p:nvSpPr>
          <p:cNvPr id="9" name="Content Placeholder 4">
            <a:extLst>
              <a:ext uri="{FF2B5EF4-FFF2-40B4-BE49-F238E27FC236}">
                <a16:creationId xmlns:a16="http://schemas.microsoft.com/office/drawing/2014/main" id="{73B2E010-3286-EE47-F720-86A3B2A2334F}"/>
              </a:ext>
            </a:extLst>
          </p:cNvPr>
          <p:cNvSpPr txBox="1">
            <a:spLocks/>
          </p:cNvSpPr>
          <p:nvPr/>
        </p:nvSpPr>
        <p:spPr>
          <a:xfrm>
            <a:off x="6411014" y="4714464"/>
            <a:ext cx="4634214" cy="2012040"/>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b="1" dirty="0">
                <a:solidFill>
                  <a:schemeClr val="accent3">
                    <a:lumMod val="25000"/>
                  </a:schemeClr>
                </a:solidFill>
                <a:latin typeface="Abadi"/>
                <a:ea typeface="+mn-lt"/>
                <a:cs typeface="+mn-lt"/>
              </a:rPr>
              <a:t>Color Codes</a:t>
            </a:r>
            <a:r>
              <a:rPr lang="ru-RU" sz="1600" b="1" dirty="0">
                <a:solidFill>
                  <a:schemeClr val="accent3">
                    <a:lumMod val="25000"/>
                  </a:schemeClr>
                </a:solidFill>
                <a:latin typeface="Abadi"/>
                <a:ea typeface="+mn-lt"/>
                <a:cs typeface="+mn-lt"/>
              </a:rPr>
              <a:t>.</a:t>
            </a:r>
            <a:r>
              <a:rPr lang="en-US" sz="1600" dirty="0">
                <a:solidFill>
                  <a:schemeClr val="accent3">
                    <a:lumMod val="25000"/>
                  </a:schemeClr>
                </a:solidFill>
                <a:latin typeface="Abadi"/>
                <a:ea typeface="+mn-lt"/>
                <a:cs typeface="+mn-lt"/>
              </a:rPr>
              <a:t> Green markers indicate successful landings, while red markers show unsuccessful ones.</a:t>
            </a:r>
          </a:p>
          <a:p>
            <a:pPr>
              <a:lnSpc>
                <a:spcPct val="100000"/>
              </a:lnSpc>
              <a:spcBef>
                <a:spcPts val="1400"/>
              </a:spcBef>
            </a:pPr>
            <a:r>
              <a:rPr lang="en-US" sz="1600" b="1" dirty="0">
                <a:solidFill>
                  <a:schemeClr val="accent3">
                    <a:lumMod val="25000"/>
                  </a:schemeClr>
                </a:solidFill>
                <a:latin typeface="Abadi"/>
                <a:ea typeface="+mn-lt"/>
                <a:cs typeface="+mn-lt"/>
              </a:rPr>
              <a:t>Launch Activity.</a:t>
            </a:r>
            <a:r>
              <a:rPr lang="en-US" sz="1600" dirty="0">
                <a:solidFill>
                  <a:schemeClr val="accent3">
                    <a:lumMod val="25000"/>
                  </a:schemeClr>
                </a:solidFill>
                <a:latin typeface="Abadi"/>
                <a:ea typeface="+mn-lt"/>
                <a:cs typeface="+mn-lt"/>
              </a:rPr>
              <a:t> The density of markers suggests the frequency of launches at each site.</a:t>
            </a:r>
          </a:p>
          <a:p>
            <a:pPr>
              <a:lnSpc>
                <a:spcPct val="100000"/>
              </a:lnSpc>
              <a:spcBef>
                <a:spcPts val="1400"/>
              </a:spcBef>
            </a:pPr>
            <a:r>
              <a:rPr lang="en-US" sz="1600" b="1" dirty="0">
                <a:solidFill>
                  <a:schemeClr val="accent3">
                    <a:lumMod val="25000"/>
                  </a:schemeClr>
                </a:solidFill>
                <a:latin typeface="Abadi"/>
                <a:ea typeface="+mn-lt"/>
                <a:cs typeface="+mn-lt"/>
              </a:rPr>
              <a:t>Success Rate Visualization.</a:t>
            </a:r>
            <a:r>
              <a:rPr lang="en-US" sz="1600" dirty="0">
                <a:solidFill>
                  <a:schemeClr val="accent3">
                    <a:lumMod val="25000"/>
                  </a:schemeClr>
                </a:solidFill>
                <a:latin typeface="Abadi"/>
                <a:ea typeface="+mn-lt"/>
                <a:cs typeface="+mn-lt"/>
              </a:rPr>
              <a:t> The mix of green and red markers offers a quick visual reference to the success rate at the launch site.</a:t>
            </a:r>
            <a:endParaRPr lang="en-US" sz="2400" dirty="0">
              <a:solidFill>
                <a:schemeClr val="accent3">
                  <a:lumMod val="25000"/>
                </a:schemeClr>
              </a:solidFill>
              <a:latin typeface="Abadi"/>
            </a:endParaRPr>
          </a:p>
        </p:txBody>
      </p:sp>
      <p:pic>
        <p:nvPicPr>
          <p:cNvPr id="11" name="Picture 10">
            <a:extLst>
              <a:ext uri="{FF2B5EF4-FFF2-40B4-BE49-F238E27FC236}">
                <a16:creationId xmlns:a16="http://schemas.microsoft.com/office/drawing/2014/main" id="{0FFA50BD-0260-DFDE-7064-429BCCD373DA}"/>
              </a:ext>
            </a:extLst>
          </p:cNvPr>
          <p:cNvPicPr>
            <a:picLocks noChangeAspect="1"/>
          </p:cNvPicPr>
          <p:nvPr/>
        </p:nvPicPr>
        <p:blipFill>
          <a:blip r:embed="rId4"/>
          <a:stretch>
            <a:fillRect/>
          </a:stretch>
        </p:blipFill>
        <p:spPr>
          <a:xfrm>
            <a:off x="6781742" y="1367042"/>
            <a:ext cx="3038899" cy="31246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0667" y="5292242"/>
            <a:ext cx="10515600" cy="1466661"/>
          </a:xfrm>
          <a:prstGeom prst="rect">
            <a:avLst/>
          </a:prstGeom>
        </p:spPr>
        <p:txBody>
          <a:bodyPr lIns="91440" tIns="45720" rIns="91440" bIns="45720" anchor="t">
            <a:noAutofit/>
          </a:bodyPr>
          <a:lstStyle/>
          <a:p>
            <a:pPr marL="0" indent="0">
              <a:lnSpc>
                <a:spcPct val="100000"/>
              </a:lnSpc>
              <a:spcBef>
                <a:spcPts val="0"/>
              </a:spcBef>
              <a:buNone/>
            </a:pPr>
            <a:r>
              <a:rPr lang="en-US" sz="1600" dirty="0">
                <a:solidFill>
                  <a:schemeClr val="accent3">
                    <a:lumMod val="25000"/>
                  </a:schemeClr>
                </a:solidFill>
                <a:latin typeface="Abadi"/>
              </a:rPr>
              <a:t>The screenshot displays a folium map with a focus on a particular launch site and its proximities:</a:t>
            </a:r>
          </a:p>
          <a:p>
            <a:pPr>
              <a:lnSpc>
                <a:spcPct val="100000"/>
              </a:lnSpc>
              <a:spcBef>
                <a:spcPts val="0"/>
              </a:spcBef>
            </a:pPr>
            <a:r>
              <a:rPr lang="en-US" sz="1600" b="1" dirty="0">
                <a:solidFill>
                  <a:schemeClr val="accent3">
                    <a:lumMod val="25000"/>
                  </a:schemeClr>
                </a:solidFill>
                <a:latin typeface="Abadi"/>
              </a:rPr>
              <a:t>Proximity Lines.</a:t>
            </a:r>
            <a:r>
              <a:rPr lang="en-US" sz="1600" dirty="0">
                <a:solidFill>
                  <a:schemeClr val="accent3">
                    <a:lumMod val="25000"/>
                  </a:schemeClr>
                </a:solidFill>
                <a:latin typeface="Abadi"/>
              </a:rPr>
              <a:t> Blue lines extend from the launch site markers to various points, representing the calculated distances to nearby features such as highways and coastlines.</a:t>
            </a:r>
          </a:p>
          <a:p>
            <a:pPr>
              <a:lnSpc>
                <a:spcPct val="100000"/>
              </a:lnSpc>
              <a:spcBef>
                <a:spcPts val="0"/>
              </a:spcBef>
            </a:pPr>
            <a:r>
              <a:rPr lang="en-US" sz="1600" b="1" dirty="0">
                <a:solidFill>
                  <a:schemeClr val="accent3">
                    <a:lumMod val="25000"/>
                  </a:schemeClr>
                </a:solidFill>
                <a:latin typeface="Abadi"/>
              </a:rPr>
              <a:t>Distance Measurements.</a:t>
            </a:r>
            <a:r>
              <a:rPr lang="en-US" sz="1600" dirty="0">
                <a:solidFill>
                  <a:schemeClr val="accent3">
                    <a:lumMod val="25000"/>
                  </a:schemeClr>
                </a:solidFill>
                <a:latin typeface="Abadi"/>
              </a:rPr>
              <a:t> Text labels on the lines (e.g., "0.59 km" and "0.87 km") show the measured distances from the launch site to those features.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Proximity Distances from a Launch Site</a:t>
            </a:r>
          </a:p>
        </p:txBody>
      </p:sp>
      <p:pic>
        <p:nvPicPr>
          <p:cNvPr id="4" name="Picture 3">
            <a:extLst>
              <a:ext uri="{FF2B5EF4-FFF2-40B4-BE49-F238E27FC236}">
                <a16:creationId xmlns:a16="http://schemas.microsoft.com/office/drawing/2014/main" id="{CC048DD3-43EE-0AB2-B649-6DC240318C53}"/>
              </a:ext>
            </a:extLst>
          </p:cNvPr>
          <p:cNvPicPr>
            <a:picLocks noChangeAspect="1"/>
          </p:cNvPicPr>
          <p:nvPr/>
        </p:nvPicPr>
        <p:blipFill>
          <a:blip r:embed="rId3"/>
          <a:stretch>
            <a:fillRect/>
          </a:stretch>
        </p:blipFill>
        <p:spPr>
          <a:xfrm>
            <a:off x="359123" y="1368734"/>
            <a:ext cx="7696742" cy="3802757"/>
          </a:xfrm>
          <a:prstGeom prst="rect">
            <a:avLst/>
          </a:prstGeom>
        </p:spPr>
      </p:pic>
      <p:sp>
        <p:nvSpPr>
          <p:cNvPr id="7" name="TextBox 6">
            <a:extLst>
              <a:ext uri="{FF2B5EF4-FFF2-40B4-BE49-F238E27FC236}">
                <a16:creationId xmlns:a16="http://schemas.microsoft.com/office/drawing/2014/main" id="{F8109337-F148-870B-1BCA-0647D528A7D2}"/>
              </a:ext>
            </a:extLst>
          </p:cNvPr>
          <p:cNvSpPr txBox="1"/>
          <p:nvPr/>
        </p:nvSpPr>
        <p:spPr>
          <a:xfrm>
            <a:off x="8157171" y="1368735"/>
            <a:ext cx="3675707" cy="3785652"/>
          </a:xfrm>
          <a:prstGeom prst="rect">
            <a:avLst/>
          </a:prstGeom>
          <a:solidFill>
            <a:schemeClr val="accent6">
              <a:lumMod val="40000"/>
              <a:lumOff val="60000"/>
            </a:schemeClr>
          </a:solidFill>
        </p:spPr>
        <p:txBody>
          <a:bodyPr wrap="square">
            <a:spAutoFit/>
          </a:bodyPr>
          <a:lstStyle/>
          <a:p>
            <a:pPr>
              <a:lnSpc>
                <a:spcPct val="100000"/>
              </a:lnSpc>
              <a:spcBef>
                <a:spcPts val="0"/>
              </a:spcBef>
            </a:pPr>
            <a:r>
              <a:rPr lang="en-US" sz="1600" b="1" dirty="0">
                <a:solidFill>
                  <a:schemeClr val="accent3">
                    <a:lumMod val="25000"/>
                  </a:schemeClr>
                </a:solidFill>
                <a:latin typeface="Abadi"/>
              </a:rPr>
              <a:t>Nearby Features:</a:t>
            </a:r>
          </a:p>
          <a:p>
            <a:pPr marL="285750" indent="-285750">
              <a:lnSpc>
                <a:spcPct val="100000"/>
              </a:lnSpc>
              <a:spcBef>
                <a:spcPts val="0"/>
              </a:spcBef>
              <a:buFont typeface="Arial" panose="020B0604020202020204" pitchFamily="34" charset="0"/>
              <a:buChar char="•"/>
            </a:pPr>
            <a:r>
              <a:rPr lang="en-US" sz="1600" dirty="0">
                <a:solidFill>
                  <a:schemeClr val="accent3">
                    <a:lumMod val="25000"/>
                  </a:schemeClr>
                </a:solidFill>
                <a:latin typeface="Abadi"/>
              </a:rPr>
              <a:t>The closest highway is approx. 0.59 km away from the launch site.</a:t>
            </a:r>
          </a:p>
          <a:p>
            <a:pPr marL="285750" indent="-285750">
              <a:lnSpc>
                <a:spcPct val="100000"/>
              </a:lnSpc>
              <a:spcBef>
                <a:spcPts val="0"/>
              </a:spcBef>
              <a:buFont typeface="Arial" panose="020B0604020202020204" pitchFamily="34" charset="0"/>
              <a:buChar char="•"/>
            </a:pPr>
            <a:r>
              <a:rPr lang="en-US" sz="1600" dirty="0">
                <a:solidFill>
                  <a:schemeClr val="accent3">
                    <a:lumMod val="25000"/>
                  </a:schemeClr>
                </a:solidFill>
                <a:latin typeface="Abadi"/>
              </a:rPr>
              <a:t>The distance to the coastline is about 0.87 km, indicating the launch site's proximity to the ocean, which is typical for safety and trajectory planning in rocket launches.</a:t>
            </a:r>
          </a:p>
          <a:p>
            <a:pPr>
              <a:lnSpc>
                <a:spcPct val="100000"/>
              </a:lnSpc>
              <a:spcBef>
                <a:spcPts val="0"/>
              </a:spcBef>
            </a:pPr>
            <a:r>
              <a:rPr lang="en-US" sz="1600" i="1" dirty="0">
                <a:solidFill>
                  <a:schemeClr val="accent3">
                    <a:lumMod val="25000"/>
                  </a:schemeClr>
                </a:solidFill>
                <a:latin typeface="Abadi"/>
              </a:rPr>
              <a:t>The map provides crucial information for logistical planning and risk assessment, considering the proximity of infrastructure which can be vital for launch preparations and emergency response strategies.</a:t>
            </a:r>
            <a:endParaRPr lang="en-US" sz="1600" i="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60467" y="1450498"/>
            <a:ext cx="4409038" cy="3967481"/>
          </a:xfrm>
          <a:prstGeom prst="rect">
            <a:avLst/>
          </a:prstGeom>
          <a:solidFill>
            <a:schemeClr val="accent6">
              <a:lumMod val="20000"/>
              <a:lumOff val="80000"/>
            </a:schemeClr>
          </a:solidFill>
        </p:spPr>
        <p:txBody>
          <a:bodyPr lIns="91440" tIns="45720" rIns="91440" bIns="45720" anchor="t">
            <a:noAutofit/>
          </a:bodyPr>
          <a:lstStyle/>
          <a:p>
            <a:pPr marL="0" indent="0">
              <a:lnSpc>
                <a:spcPct val="100000"/>
              </a:lnSpc>
              <a:spcBef>
                <a:spcPts val="0"/>
              </a:spcBef>
              <a:buNone/>
            </a:pPr>
            <a:r>
              <a:rPr lang="en-US" sz="1400" dirty="0">
                <a:solidFill>
                  <a:schemeClr val="accent3">
                    <a:lumMod val="25000"/>
                  </a:schemeClr>
                </a:solidFill>
                <a:latin typeface="Abadi"/>
              </a:rPr>
              <a:t>Dashboard displaying a pie chart that shows the success count for all SpaceX launch sites. Here are the key elements:</a:t>
            </a:r>
          </a:p>
          <a:p>
            <a:pPr>
              <a:lnSpc>
                <a:spcPct val="100000"/>
              </a:lnSpc>
              <a:spcBef>
                <a:spcPts val="0"/>
              </a:spcBef>
            </a:pPr>
            <a:r>
              <a:rPr lang="en-US" sz="1400" b="1" dirty="0">
                <a:solidFill>
                  <a:schemeClr val="accent3">
                    <a:lumMod val="25000"/>
                  </a:schemeClr>
                </a:solidFill>
                <a:latin typeface="Abadi"/>
              </a:rPr>
              <a:t>Dashboard Functionality. </a:t>
            </a:r>
            <a:r>
              <a:rPr lang="en-US" sz="1400" dirty="0">
                <a:solidFill>
                  <a:schemeClr val="accent3">
                    <a:lumMod val="25000"/>
                  </a:schemeClr>
                </a:solidFill>
                <a:latin typeface="Abadi"/>
              </a:rPr>
              <a:t>Dropdown menu "All Sites" - the dashboard allows users to filter the displayed data by individual launch sites or view aggregated data for all sites.</a:t>
            </a:r>
          </a:p>
          <a:p>
            <a:pPr>
              <a:lnSpc>
                <a:spcPct val="100000"/>
              </a:lnSpc>
              <a:spcBef>
                <a:spcPts val="0"/>
              </a:spcBef>
            </a:pPr>
            <a:r>
              <a:rPr lang="en-US" sz="1400" b="1" dirty="0">
                <a:solidFill>
                  <a:schemeClr val="accent3">
                    <a:lumMod val="25000"/>
                  </a:schemeClr>
                </a:solidFill>
                <a:latin typeface="Abadi"/>
              </a:rPr>
              <a:t>Data Interpretation.</a:t>
            </a:r>
            <a:r>
              <a:rPr lang="en-US" sz="1400" dirty="0">
                <a:solidFill>
                  <a:schemeClr val="accent3">
                    <a:lumMod val="25000"/>
                  </a:schemeClr>
                </a:solidFill>
                <a:latin typeface="Abadi"/>
              </a:rPr>
              <a:t> The pie chart indicates that KSC LC-39A is the most successful launch site in terms of the number of successful launches, followed by CCAFS LC-40. VAFB SLC-4E and CCAFS SLC-40 have fewer successful launches comparatively.</a:t>
            </a:r>
          </a:p>
          <a:p>
            <a:pPr marL="0" indent="0">
              <a:lnSpc>
                <a:spcPct val="100000"/>
              </a:lnSpc>
              <a:spcBef>
                <a:spcPts val="0"/>
              </a:spcBef>
              <a:buNone/>
            </a:pPr>
            <a:endParaRPr lang="en-US" sz="1400" i="1" dirty="0">
              <a:solidFill>
                <a:schemeClr val="accent3">
                  <a:lumMod val="25000"/>
                </a:schemeClr>
              </a:solidFill>
              <a:latin typeface="Abadi"/>
            </a:endParaRPr>
          </a:p>
          <a:p>
            <a:pPr marL="0" indent="0">
              <a:lnSpc>
                <a:spcPct val="100000"/>
              </a:lnSpc>
              <a:spcBef>
                <a:spcPts val="0"/>
              </a:spcBef>
              <a:buNone/>
            </a:pPr>
            <a:r>
              <a:rPr lang="en-US" sz="1400" i="1" dirty="0">
                <a:solidFill>
                  <a:schemeClr val="accent3">
                    <a:lumMod val="25000"/>
                  </a:schemeClr>
                </a:solidFill>
                <a:latin typeface="Abadi"/>
              </a:rPr>
              <a:t>The pie chart effectively communicates the distribution of successful launches among the different SpaceX launch sites, which can be useful for analyzing site performance and planning future </a:t>
            </a:r>
            <a:r>
              <a:rPr lang="en-US" sz="1400" dirty="0">
                <a:solidFill>
                  <a:schemeClr val="accent3">
                    <a:lumMod val="25000"/>
                  </a:schemeClr>
                </a:solidFill>
                <a:latin typeface="Abadi"/>
              </a:rPr>
              <a:t>launch operations.</a:t>
            </a:r>
          </a:p>
          <a:p>
            <a:pPr>
              <a:lnSpc>
                <a:spcPct val="100000"/>
              </a:lnSpc>
              <a:spcBef>
                <a:spcPts val="0"/>
              </a:spcBef>
            </a:pPr>
            <a:endParaRPr lang="en-US" sz="1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 A Pie Chart Analysis</a:t>
            </a:r>
          </a:p>
        </p:txBody>
      </p:sp>
      <p:pic>
        <p:nvPicPr>
          <p:cNvPr id="4" name="Picture 3">
            <a:extLst>
              <a:ext uri="{FF2B5EF4-FFF2-40B4-BE49-F238E27FC236}">
                <a16:creationId xmlns:a16="http://schemas.microsoft.com/office/drawing/2014/main" id="{204F2C10-D0BC-2589-7039-E7D9344421BB}"/>
              </a:ext>
            </a:extLst>
          </p:cNvPr>
          <p:cNvPicPr>
            <a:picLocks noChangeAspect="1"/>
          </p:cNvPicPr>
          <p:nvPr/>
        </p:nvPicPr>
        <p:blipFill>
          <a:blip r:embed="rId4"/>
          <a:stretch>
            <a:fillRect/>
          </a:stretch>
        </p:blipFill>
        <p:spPr>
          <a:xfrm>
            <a:off x="564349" y="1395645"/>
            <a:ext cx="6146837" cy="3729946"/>
          </a:xfrm>
          <a:prstGeom prst="rect">
            <a:avLst/>
          </a:prstGeom>
        </p:spPr>
      </p:pic>
      <p:sp>
        <p:nvSpPr>
          <p:cNvPr id="7" name="TextBox 6">
            <a:extLst>
              <a:ext uri="{FF2B5EF4-FFF2-40B4-BE49-F238E27FC236}">
                <a16:creationId xmlns:a16="http://schemas.microsoft.com/office/drawing/2014/main" id="{EAFD80C4-4F2D-4C8D-549F-64CEF7436728}"/>
              </a:ext>
            </a:extLst>
          </p:cNvPr>
          <p:cNvSpPr txBox="1"/>
          <p:nvPr/>
        </p:nvSpPr>
        <p:spPr>
          <a:xfrm>
            <a:off x="90535" y="5123207"/>
            <a:ext cx="6039559" cy="584775"/>
          </a:xfrm>
          <a:prstGeom prst="rect">
            <a:avLst/>
          </a:prstGeom>
          <a:noFill/>
        </p:spPr>
        <p:txBody>
          <a:bodyPr wrap="square">
            <a:spAutoFit/>
          </a:bodyPr>
          <a:lstStyle/>
          <a:p>
            <a:pPr>
              <a:lnSpc>
                <a:spcPct val="100000"/>
              </a:lnSpc>
              <a:spcBef>
                <a:spcPts val="0"/>
              </a:spcBef>
            </a:pPr>
            <a:r>
              <a:rPr lang="en-US" sz="1600" b="1" dirty="0">
                <a:solidFill>
                  <a:schemeClr val="accent3">
                    <a:lumMod val="25000"/>
                  </a:schemeClr>
                </a:solidFill>
                <a:latin typeface="Abadi"/>
              </a:rPr>
              <a:t>Pie Chart Segments.</a:t>
            </a:r>
            <a:r>
              <a:rPr lang="en-US" sz="1600" dirty="0">
                <a:solidFill>
                  <a:schemeClr val="accent3">
                    <a:lumMod val="25000"/>
                  </a:schemeClr>
                </a:solidFill>
                <a:latin typeface="Abadi"/>
              </a:rPr>
              <a:t> Each segment represents the proportion of successful launches from a specific SpaceX launch site:</a:t>
            </a:r>
          </a:p>
        </p:txBody>
      </p:sp>
      <p:sp>
        <p:nvSpPr>
          <p:cNvPr id="14" name="TextBox 13">
            <a:extLst>
              <a:ext uri="{FF2B5EF4-FFF2-40B4-BE49-F238E27FC236}">
                <a16:creationId xmlns:a16="http://schemas.microsoft.com/office/drawing/2014/main" id="{5DB6264D-6D7D-BF48-8736-16CC931CD088}"/>
              </a:ext>
            </a:extLst>
          </p:cNvPr>
          <p:cNvSpPr txBox="1"/>
          <p:nvPr/>
        </p:nvSpPr>
        <p:spPr>
          <a:xfrm>
            <a:off x="90535" y="5777232"/>
            <a:ext cx="5758004" cy="954107"/>
          </a:xfrm>
          <a:prstGeom prst="rect">
            <a:avLst/>
          </a:prstGeom>
          <a:noFill/>
        </p:spPr>
        <p:txBody>
          <a:bodyPr wrap="square">
            <a:spAutoFit/>
          </a:bodyPr>
          <a:lstStyle/>
          <a:p>
            <a:r>
              <a:rPr lang="en-US" sz="1400" b="1" dirty="0">
                <a:latin typeface="Abadi"/>
              </a:rPr>
              <a:t>CCAFS SLC-40</a:t>
            </a:r>
            <a:r>
              <a:rPr lang="en-US" sz="1400" dirty="0">
                <a:latin typeface="Abadi"/>
              </a:rPr>
              <a:t> </a:t>
            </a:r>
            <a:r>
              <a:rPr lang="en-US" sz="1400" dirty="0">
                <a:solidFill>
                  <a:schemeClr val="accent3">
                    <a:lumMod val="25000"/>
                  </a:schemeClr>
                </a:solidFill>
                <a:latin typeface="Abadi"/>
              </a:rPr>
              <a:t>(Cape Canaveral Air Force Station Space Launch</a:t>
            </a:r>
            <a:br>
              <a:rPr lang="en-US" sz="1400" dirty="0">
                <a:solidFill>
                  <a:schemeClr val="accent3">
                    <a:lumMod val="25000"/>
                  </a:schemeClr>
                </a:solidFill>
                <a:latin typeface="Abadi"/>
              </a:rPr>
            </a:br>
            <a:r>
              <a:rPr lang="en-US" sz="1400" dirty="0">
                <a:solidFill>
                  <a:schemeClr val="accent3">
                    <a:lumMod val="25000"/>
                  </a:schemeClr>
                </a:solidFill>
                <a:latin typeface="Abadi"/>
              </a:rPr>
              <a:t>Complex 40): </a:t>
            </a:r>
            <a:r>
              <a:rPr lang="en-US" sz="1400" b="1" dirty="0">
                <a:solidFill>
                  <a:srgbClr val="7030A0"/>
                </a:solidFill>
                <a:latin typeface="Abadi"/>
              </a:rPr>
              <a:t>purple</a:t>
            </a:r>
            <a:r>
              <a:rPr lang="en-US" sz="1400" dirty="0">
                <a:solidFill>
                  <a:schemeClr val="accent3">
                    <a:lumMod val="25000"/>
                  </a:schemeClr>
                </a:solidFill>
                <a:latin typeface="Abadi"/>
              </a:rPr>
              <a:t>, making up 12.5% of successful launches.</a:t>
            </a:r>
          </a:p>
          <a:p>
            <a:r>
              <a:rPr lang="en-US" sz="1400" b="1" dirty="0">
                <a:latin typeface="Abadi"/>
              </a:rPr>
              <a:t>CCAFS LC-40</a:t>
            </a:r>
            <a:r>
              <a:rPr lang="en-US" sz="1400" dirty="0">
                <a:latin typeface="Abadi"/>
              </a:rPr>
              <a:t> </a:t>
            </a:r>
            <a:r>
              <a:rPr lang="en-US" sz="1400" dirty="0">
                <a:solidFill>
                  <a:schemeClr val="accent3">
                    <a:lumMod val="25000"/>
                  </a:schemeClr>
                </a:solidFill>
                <a:latin typeface="Abadi"/>
              </a:rPr>
              <a:t>(Cape Canaveral Air Force Station Launch Complex 40): Colored </a:t>
            </a:r>
            <a:r>
              <a:rPr lang="en-US" sz="1400" b="1" dirty="0">
                <a:solidFill>
                  <a:srgbClr val="FF0000"/>
                </a:solidFill>
                <a:latin typeface="Abadi"/>
              </a:rPr>
              <a:t>red</a:t>
            </a:r>
            <a:r>
              <a:rPr lang="en-US" sz="1400" dirty="0">
                <a:solidFill>
                  <a:schemeClr val="accent3">
                    <a:lumMod val="25000"/>
                  </a:schemeClr>
                </a:solidFill>
                <a:latin typeface="Abadi"/>
              </a:rPr>
              <a:t>, this represents 29.2% of the successes.</a:t>
            </a:r>
          </a:p>
        </p:txBody>
      </p:sp>
      <p:sp>
        <p:nvSpPr>
          <p:cNvPr id="15" name="TextBox 14">
            <a:extLst>
              <a:ext uri="{FF2B5EF4-FFF2-40B4-BE49-F238E27FC236}">
                <a16:creationId xmlns:a16="http://schemas.microsoft.com/office/drawing/2014/main" id="{C4E2004F-660A-4A43-A16F-E9915AF8EBE7}"/>
              </a:ext>
            </a:extLst>
          </p:cNvPr>
          <p:cNvSpPr txBox="1"/>
          <p:nvPr/>
        </p:nvSpPr>
        <p:spPr>
          <a:xfrm>
            <a:off x="5549076" y="5777232"/>
            <a:ext cx="5908896" cy="954107"/>
          </a:xfrm>
          <a:prstGeom prst="rect">
            <a:avLst/>
          </a:prstGeom>
          <a:noFill/>
        </p:spPr>
        <p:txBody>
          <a:bodyPr wrap="square">
            <a:spAutoFit/>
          </a:bodyPr>
          <a:lstStyle/>
          <a:p>
            <a:r>
              <a:rPr lang="en-US" sz="1400" b="1" dirty="0">
                <a:latin typeface="Abadi"/>
              </a:rPr>
              <a:t>VAFB SLC-4E</a:t>
            </a:r>
            <a:r>
              <a:rPr lang="en-US" sz="1400" dirty="0">
                <a:latin typeface="Abadi"/>
              </a:rPr>
              <a:t> </a:t>
            </a:r>
            <a:r>
              <a:rPr lang="en-US" sz="1400" dirty="0">
                <a:solidFill>
                  <a:schemeClr val="accent3">
                    <a:lumMod val="25000"/>
                  </a:schemeClr>
                </a:solidFill>
                <a:latin typeface="Abadi"/>
              </a:rPr>
              <a:t>(Vandenberg Air Force Base Space Launch Complex 4E): Shown in </a:t>
            </a:r>
            <a:r>
              <a:rPr lang="en-US" sz="1400" b="1" dirty="0">
                <a:solidFill>
                  <a:srgbClr val="00B050"/>
                </a:solidFill>
                <a:latin typeface="Abadi"/>
              </a:rPr>
              <a:t>green</a:t>
            </a:r>
            <a:r>
              <a:rPr lang="en-US" sz="1400" dirty="0">
                <a:solidFill>
                  <a:schemeClr val="accent3">
                    <a:lumMod val="25000"/>
                  </a:schemeClr>
                </a:solidFill>
                <a:latin typeface="Abadi"/>
              </a:rPr>
              <a:t>, accounts for 16.7% of the total successful launches.</a:t>
            </a:r>
          </a:p>
          <a:p>
            <a:r>
              <a:rPr lang="en-US" sz="1400" b="1" dirty="0">
                <a:latin typeface="Abadi"/>
              </a:rPr>
              <a:t>KSC LC-39A</a:t>
            </a:r>
            <a:r>
              <a:rPr lang="en-US" sz="1400" dirty="0">
                <a:latin typeface="Abadi"/>
              </a:rPr>
              <a:t> </a:t>
            </a:r>
            <a:r>
              <a:rPr lang="en-US" sz="1400" dirty="0">
                <a:solidFill>
                  <a:schemeClr val="accent3">
                    <a:lumMod val="25000"/>
                  </a:schemeClr>
                </a:solidFill>
                <a:latin typeface="Abadi"/>
              </a:rPr>
              <a:t>(Kennedy Space Center Launch Complex 39A): The largest segment, colored </a:t>
            </a:r>
            <a:r>
              <a:rPr lang="en-US" sz="1400" b="1" dirty="0">
                <a:solidFill>
                  <a:schemeClr val="accent1"/>
                </a:solidFill>
                <a:latin typeface="Abadi"/>
              </a:rPr>
              <a:t>blue</a:t>
            </a:r>
            <a:r>
              <a:rPr lang="en-US" sz="1400" dirty="0">
                <a:solidFill>
                  <a:schemeClr val="accent3">
                    <a:lumMod val="25000"/>
                  </a:schemeClr>
                </a:solidFill>
                <a:latin typeface="Abadi"/>
              </a:rPr>
              <a:t>, accounts for 41.7% of the successful launches.</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39793" y="1607407"/>
            <a:ext cx="3603278" cy="4106922"/>
          </a:xfrm>
          <a:prstGeom prst="rect">
            <a:avLst/>
          </a:prstGeom>
          <a:solidFill>
            <a:schemeClr val="accent6">
              <a:lumMod val="20000"/>
              <a:lumOff val="80000"/>
            </a:schemeClr>
          </a:solidFill>
        </p:spPr>
        <p:txBody>
          <a:bodyPr lIns="91440" tIns="45720" rIns="91440" bIns="45720" anchor="t">
            <a:noAutofit/>
          </a:bodyPr>
          <a:lstStyle/>
          <a:p>
            <a:pPr>
              <a:lnSpc>
                <a:spcPct val="100000"/>
              </a:lnSpc>
              <a:spcBef>
                <a:spcPts val="600"/>
              </a:spcBef>
            </a:pPr>
            <a:r>
              <a:rPr lang="en-US" sz="1500" b="1" dirty="0">
                <a:solidFill>
                  <a:schemeClr val="accent3">
                    <a:lumMod val="25000"/>
                  </a:schemeClr>
                </a:solidFill>
                <a:latin typeface="Abadi"/>
              </a:rPr>
              <a:t>Pie Chart. </a:t>
            </a:r>
            <a:r>
              <a:rPr lang="en-US" sz="1500" dirty="0">
                <a:solidFill>
                  <a:schemeClr val="accent3">
                    <a:lumMod val="25000"/>
                  </a:schemeClr>
                </a:solidFill>
                <a:latin typeface="Abadi"/>
              </a:rPr>
              <a:t>Class "1" (shown in blue) represents successful landings and class "0" (shown in red) represents unsuccessful ones.</a:t>
            </a:r>
          </a:p>
          <a:p>
            <a:pPr>
              <a:lnSpc>
                <a:spcPct val="100000"/>
              </a:lnSpc>
              <a:spcBef>
                <a:spcPts val="600"/>
              </a:spcBef>
            </a:pPr>
            <a:r>
              <a:rPr lang="en-US" sz="1500" b="1" dirty="0">
                <a:solidFill>
                  <a:schemeClr val="accent3">
                    <a:lumMod val="25000"/>
                  </a:schemeClr>
                </a:solidFill>
                <a:latin typeface="Abadi"/>
              </a:rPr>
              <a:t>Success Ratio.</a:t>
            </a:r>
            <a:r>
              <a:rPr lang="en-US" sz="1500" dirty="0">
                <a:solidFill>
                  <a:schemeClr val="accent3">
                    <a:lumMod val="25000"/>
                  </a:schemeClr>
                </a:solidFill>
                <a:latin typeface="Abadi"/>
              </a:rPr>
              <a:t> The blue segment covers a majority of the chart, specifically 76.9%, indicating that a significant majority of landings started at KSC LC-39A have been successful.</a:t>
            </a:r>
          </a:p>
          <a:p>
            <a:pPr>
              <a:lnSpc>
                <a:spcPct val="100000"/>
              </a:lnSpc>
              <a:spcBef>
                <a:spcPts val="600"/>
              </a:spcBef>
            </a:pPr>
            <a:r>
              <a:rPr lang="en-US" sz="1500" b="1" dirty="0">
                <a:solidFill>
                  <a:schemeClr val="accent3">
                    <a:lumMod val="25000"/>
                  </a:schemeClr>
                </a:solidFill>
                <a:latin typeface="Abadi"/>
              </a:rPr>
              <a:t>Unsuccessful Launches.</a:t>
            </a:r>
            <a:r>
              <a:rPr lang="en-US" sz="1500" dirty="0">
                <a:solidFill>
                  <a:schemeClr val="accent3">
                    <a:lumMod val="25000"/>
                  </a:schemeClr>
                </a:solidFill>
                <a:latin typeface="Abadi"/>
              </a:rPr>
              <a:t> The red segment, which represents unsuccessful launches, makes up 23.1% of the pie chart.</a:t>
            </a:r>
          </a:p>
          <a:p>
            <a:pPr>
              <a:lnSpc>
                <a:spcPct val="100000"/>
              </a:lnSpc>
              <a:spcBef>
                <a:spcPts val="600"/>
              </a:spcBef>
            </a:pPr>
            <a:r>
              <a:rPr lang="en-US" sz="1500" b="1" dirty="0">
                <a:solidFill>
                  <a:schemeClr val="accent3">
                    <a:lumMod val="25000"/>
                  </a:schemeClr>
                </a:solidFill>
                <a:latin typeface="Abadi"/>
              </a:rPr>
              <a:t>Findings.</a:t>
            </a:r>
            <a:r>
              <a:rPr lang="en-US" sz="1500" dirty="0">
                <a:solidFill>
                  <a:schemeClr val="accent3">
                    <a:lumMod val="25000"/>
                  </a:schemeClr>
                </a:solidFill>
                <a:latin typeface="Abadi"/>
              </a:rPr>
              <a:t> KSC LC-39A has a high success rate with over three-quarters of landings being 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Success Ratio</a:t>
            </a:r>
          </a:p>
        </p:txBody>
      </p:sp>
      <p:pic>
        <p:nvPicPr>
          <p:cNvPr id="7" name="Picture 6">
            <a:extLst>
              <a:ext uri="{FF2B5EF4-FFF2-40B4-BE49-F238E27FC236}">
                <a16:creationId xmlns:a16="http://schemas.microsoft.com/office/drawing/2014/main" id="{1EF840FB-FAFE-43B4-F6FE-57507A4209EF}"/>
              </a:ext>
            </a:extLst>
          </p:cNvPr>
          <p:cNvPicPr>
            <a:picLocks noChangeAspect="1"/>
          </p:cNvPicPr>
          <p:nvPr/>
        </p:nvPicPr>
        <p:blipFill>
          <a:blip r:embed="rId3"/>
          <a:stretch>
            <a:fillRect/>
          </a:stretch>
        </p:blipFill>
        <p:spPr>
          <a:xfrm>
            <a:off x="429543" y="1437844"/>
            <a:ext cx="7080328" cy="4276485"/>
          </a:xfrm>
          <a:prstGeom prst="rect">
            <a:avLst/>
          </a:prstGeom>
        </p:spPr>
      </p:pic>
      <p:sp>
        <p:nvSpPr>
          <p:cNvPr id="10" name="TextBox 9">
            <a:extLst>
              <a:ext uri="{FF2B5EF4-FFF2-40B4-BE49-F238E27FC236}">
                <a16:creationId xmlns:a16="http://schemas.microsoft.com/office/drawing/2014/main" id="{9B750AC4-BC3B-32A1-7607-A22E76206188}"/>
              </a:ext>
            </a:extLst>
          </p:cNvPr>
          <p:cNvSpPr txBox="1"/>
          <p:nvPr/>
        </p:nvSpPr>
        <p:spPr>
          <a:xfrm>
            <a:off x="429543" y="5996184"/>
            <a:ext cx="10319521" cy="646331"/>
          </a:xfrm>
          <a:prstGeom prst="rect">
            <a:avLst/>
          </a:prstGeom>
          <a:noFill/>
        </p:spPr>
        <p:txBody>
          <a:bodyPr wrap="square">
            <a:spAutoFit/>
          </a:bodyPr>
          <a:lstStyle/>
          <a:p>
            <a:pPr>
              <a:lnSpc>
                <a:spcPct val="100000"/>
              </a:lnSpc>
              <a:spcBef>
                <a:spcPts val="0"/>
              </a:spcBef>
            </a:pPr>
            <a:r>
              <a:rPr lang="en-US" sz="1800" dirty="0">
                <a:solidFill>
                  <a:schemeClr val="accent3">
                    <a:lumMod val="25000"/>
                  </a:schemeClr>
                </a:solidFill>
                <a:latin typeface="Abadi"/>
              </a:rPr>
              <a:t>This pie chart is a visual tool used for quickly assessing the success rate of launches from KSC LC-39A and is helpful for decision-making or presenting to stakeholders interested in launch success metrics.</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212038"/>
            <a:ext cx="10551582" cy="1645961"/>
          </a:xfrm>
          <a:prstGeom prst="rect">
            <a:avLst/>
          </a:prstGeom>
        </p:spPr>
        <p:txBody>
          <a:bodyPr lIns="91440" tIns="45720" rIns="91440" bIns="45720" anchor="t">
            <a:normAutofit lnSpcReduction="10000"/>
          </a:bodyPr>
          <a:lstStyle/>
          <a:p>
            <a:pPr>
              <a:lnSpc>
                <a:spcPct val="100000"/>
              </a:lnSpc>
              <a:spcBef>
                <a:spcPts val="0"/>
              </a:spcBef>
            </a:pPr>
            <a:r>
              <a:rPr lang="en-US" sz="1600" b="1" dirty="0">
                <a:solidFill>
                  <a:schemeClr val="accent3">
                    <a:lumMod val="25000"/>
                  </a:schemeClr>
                </a:solidFill>
                <a:latin typeface="Abadi" panose="020B0604020104020204" pitchFamily="34" charset="0"/>
              </a:rPr>
              <a:t>High Success Across Payloads.</a:t>
            </a:r>
            <a:r>
              <a:rPr lang="en-US" sz="1600" dirty="0">
                <a:solidFill>
                  <a:schemeClr val="accent3">
                    <a:lumMod val="25000"/>
                  </a:schemeClr>
                </a:solidFill>
                <a:latin typeface="Abadi" panose="020B0604020104020204" pitchFamily="34" charset="0"/>
              </a:rPr>
              <a:t> SpaceX demonstrates a consistently high success rate across a broad range of payload masses, as indicated by most data points achieving a 'class' level of 1, which signifies successful launches.</a:t>
            </a:r>
          </a:p>
          <a:p>
            <a:pPr>
              <a:lnSpc>
                <a:spcPct val="100000"/>
              </a:lnSpc>
              <a:spcBef>
                <a:spcPts val="0"/>
              </a:spcBef>
            </a:pPr>
            <a:r>
              <a:rPr lang="en-US" sz="1600" b="1" dirty="0">
                <a:solidFill>
                  <a:schemeClr val="accent3">
                    <a:lumMod val="25000"/>
                  </a:schemeClr>
                </a:solidFill>
                <a:latin typeface="Abadi" panose="020B0604020104020204" pitchFamily="34" charset="0"/>
              </a:rPr>
              <a:t>Booster Version Success.</a:t>
            </a:r>
            <a:r>
              <a:rPr lang="en-US" sz="1600" dirty="0">
                <a:solidFill>
                  <a:schemeClr val="accent3">
                    <a:lumMod val="25000"/>
                  </a:schemeClr>
                </a:solidFill>
                <a:latin typeface="Abadi" panose="020B0604020104020204" pitchFamily="34" charset="0"/>
              </a:rPr>
              <a:t> The Full Thrust (FT) version of the Falcon 9 booster exhibits a notably high success rate across the selected payload range. Some failures have been observed in payloads exceeding 5,000 kg,</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as noted in the second image.</a:t>
            </a:r>
          </a:p>
          <a:p>
            <a:pPr>
              <a:lnSpc>
                <a:spcPct val="100000"/>
              </a:lnSpc>
              <a:spcBef>
                <a:spcPts val="0"/>
              </a:spcBef>
            </a:pPr>
            <a:r>
              <a:rPr lang="en-US" sz="1600" dirty="0">
                <a:solidFill>
                  <a:schemeClr val="accent3">
                    <a:lumMod val="25000"/>
                  </a:schemeClr>
                </a:solidFill>
                <a:latin typeface="Abadi" panose="020B0604020104020204" pitchFamily="34" charset="0"/>
              </a:rPr>
              <a:t>These observations imply that SpaceX's launch success is high across various payloads,</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with the FT booster version showing strength when carrying payloads below 5,000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Success: A Scatter Plot Analysis</a:t>
            </a:r>
          </a:p>
        </p:txBody>
      </p:sp>
      <p:pic>
        <p:nvPicPr>
          <p:cNvPr id="4" name="Picture 3">
            <a:extLst>
              <a:ext uri="{FF2B5EF4-FFF2-40B4-BE49-F238E27FC236}">
                <a16:creationId xmlns:a16="http://schemas.microsoft.com/office/drawing/2014/main" id="{8BF0FF11-BEF4-8D85-5606-DD92A02803CC}"/>
              </a:ext>
            </a:extLst>
          </p:cNvPr>
          <p:cNvPicPr>
            <a:picLocks noChangeAspect="1"/>
          </p:cNvPicPr>
          <p:nvPr/>
        </p:nvPicPr>
        <p:blipFill>
          <a:blip r:embed="rId3"/>
          <a:stretch>
            <a:fillRect/>
          </a:stretch>
        </p:blipFill>
        <p:spPr>
          <a:xfrm>
            <a:off x="770011" y="1319874"/>
            <a:ext cx="5045688" cy="3892163"/>
          </a:xfrm>
          <a:prstGeom prst="rect">
            <a:avLst/>
          </a:prstGeom>
          <a:ln>
            <a:solidFill>
              <a:schemeClr val="accent5">
                <a:lumMod val="60000"/>
                <a:lumOff val="40000"/>
              </a:schemeClr>
            </a:solidFill>
          </a:ln>
        </p:spPr>
      </p:pic>
      <p:pic>
        <p:nvPicPr>
          <p:cNvPr id="7" name="Picture 6">
            <a:extLst>
              <a:ext uri="{FF2B5EF4-FFF2-40B4-BE49-F238E27FC236}">
                <a16:creationId xmlns:a16="http://schemas.microsoft.com/office/drawing/2014/main" id="{D397FCEF-751B-FC6B-9851-C7B7810EADE7}"/>
              </a:ext>
            </a:extLst>
          </p:cNvPr>
          <p:cNvPicPr>
            <a:picLocks noChangeAspect="1"/>
          </p:cNvPicPr>
          <p:nvPr/>
        </p:nvPicPr>
        <p:blipFill>
          <a:blip r:embed="rId4"/>
          <a:stretch>
            <a:fillRect/>
          </a:stretch>
        </p:blipFill>
        <p:spPr>
          <a:xfrm>
            <a:off x="6296847" y="1319876"/>
            <a:ext cx="4988764" cy="3892162"/>
          </a:xfrm>
          <a:prstGeom prst="rect">
            <a:avLst/>
          </a:prstGeom>
          <a:ln>
            <a:solidFill>
              <a:schemeClr val="accent5">
                <a:lumMod val="60000"/>
                <a:lumOff val="40000"/>
              </a:schemeClr>
            </a:solidFill>
          </a:ln>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CD93AC2-413A-F10B-9000-C1E5DD12E6E9}"/>
              </a:ext>
            </a:extLst>
          </p:cNvPr>
          <p:cNvPicPr>
            <a:picLocks noChangeAspect="1"/>
          </p:cNvPicPr>
          <p:nvPr/>
        </p:nvPicPr>
        <p:blipFill>
          <a:blip r:embed="rId3"/>
          <a:stretch>
            <a:fillRect/>
          </a:stretch>
        </p:blipFill>
        <p:spPr>
          <a:xfrm>
            <a:off x="311241" y="2064805"/>
            <a:ext cx="7199224" cy="3572365"/>
          </a:xfrm>
          <a:prstGeom prst="rect">
            <a:avLst/>
          </a:prstGeom>
        </p:spPr>
      </p:pic>
      <p:pic>
        <p:nvPicPr>
          <p:cNvPr id="7" name="Picture 6">
            <a:extLst>
              <a:ext uri="{FF2B5EF4-FFF2-40B4-BE49-F238E27FC236}">
                <a16:creationId xmlns:a16="http://schemas.microsoft.com/office/drawing/2014/main" id="{A3DE930A-9DD2-EE1E-9550-DA7E7108A133}"/>
              </a:ext>
            </a:extLst>
          </p:cNvPr>
          <p:cNvPicPr>
            <a:picLocks noChangeAspect="1"/>
          </p:cNvPicPr>
          <p:nvPr/>
        </p:nvPicPr>
        <p:blipFill>
          <a:blip r:embed="rId4"/>
          <a:stretch>
            <a:fillRect/>
          </a:stretch>
        </p:blipFill>
        <p:spPr>
          <a:xfrm>
            <a:off x="7774461" y="1747933"/>
            <a:ext cx="3683511" cy="376722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0CC3084-CDF1-636E-635E-A4447E6A81DD}"/>
              </a:ext>
            </a:extLst>
          </p:cNvPr>
          <p:cNvPicPr>
            <a:picLocks noChangeAspect="1"/>
          </p:cNvPicPr>
          <p:nvPr/>
        </p:nvPicPr>
        <p:blipFill>
          <a:blip r:embed="rId3"/>
          <a:stretch>
            <a:fillRect/>
          </a:stretch>
        </p:blipFill>
        <p:spPr>
          <a:xfrm>
            <a:off x="770011" y="1471942"/>
            <a:ext cx="10227398" cy="5113699"/>
          </a:xfrm>
          <a:prstGeom prst="rect">
            <a:avLst/>
          </a:prstGeom>
        </p:spPr>
      </p:pic>
      <p:sp>
        <p:nvSpPr>
          <p:cNvPr id="6" name="Rectangle 5">
            <a:extLst>
              <a:ext uri="{FF2B5EF4-FFF2-40B4-BE49-F238E27FC236}">
                <a16:creationId xmlns:a16="http://schemas.microsoft.com/office/drawing/2014/main" id="{782C2880-668E-1BB6-6783-4FC71AFF9496}"/>
              </a:ext>
            </a:extLst>
          </p:cNvPr>
          <p:cNvSpPr/>
          <p:nvPr/>
        </p:nvSpPr>
        <p:spPr>
          <a:xfrm>
            <a:off x="3336668" y="4028792"/>
            <a:ext cx="2547042" cy="2556849"/>
          </a:xfrm>
          <a:prstGeom prst="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16CEBA-DA27-39D6-7C1B-E9FCFF826E47}"/>
              </a:ext>
            </a:extLst>
          </p:cNvPr>
          <p:cNvSpPr/>
          <p:nvPr/>
        </p:nvSpPr>
        <p:spPr>
          <a:xfrm>
            <a:off x="719406" y="4037844"/>
            <a:ext cx="2547042" cy="2556849"/>
          </a:xfrm>
          <a:prstGeom prst="rect">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Recommendations</a:t>
            </a:r>
            <a:endParaRPr lang="en-US" dirty="0">
              <a:solidFill>
                <a:srgbClr val="0B49CB"/>
              </a:solidFill>
            </a:endParaRPr>
          </a:p>
        </p:txBody>
      </p:sp>
      <p:sp>
        <p:nvSpPr>
          <p:cNvPr id="2" name="TextBox 1">
            <a:extLst>
              <a:ext uri="{FF2B5EF4-FFF2-40B4-BE49-F238E27FC236}">
                <a16:creationId xmlns:a16="http://schemas.microsoft.com/office/drawing/2014/main" id="{EADCF53C-B050-6A58-41ED-957759E0ADE2}"/>
              </a:ext>
            </a:extLst>
          </p:cNvPr>
          <p:cNvSpPr txBox="1"/>
          <p:nvPr/>
        </p:nvSpPr>
        <p:spPr>
          <a:xfrm>
            <a:off x="1238761" y="1680139"/>
            <a:ext cx="9578100" cy="4339650"/>
          </a:xfrm>
          <a:prstGeom prst="rect">
            <a:avLst/>
          </a:prstGeom>
          <a:noFill/>
        </p:spPr>
        <p:txBody>
          <a:bodyPr wrap="square">
            <a:spAutoFit/>
          </a:bodyPr>
          <a:lstStyle/>
          <a:p>
            <a:pPr marL="342900" indent="-342900">
              <a:spcBef>
                <a:spcPts val="2400"/>
              </a:spcBef>
              <a:buFont typeface="Arial" panose="020B0604020202020204" pitchFamily="34" charset="0"/>
              <a:buChar char="•"/>
            </a:pPr>
            <a:r>
              <a:rPr lang="en-US" sz="2400" dirty="0"/>
              <a:t>Among the </a:t>
            </a:r>
            <a:r>
              <a:rPr lang="en-US" sz="2400" b="1" dirty="0"/>
              <a:t>Logistic Regression</a:t>
            </a:r>
            <a:r>
              <a:rPr lang="en-US" sz="2400" dirty="0"/>
              <a:t>, </a:t>
            </a:r>
            <a:r>
              <a:rPr lang="en-US" sz="2400" b="1" dirty="0"/>
              <a:t>SVM</a:t>
            </a:r>
            <a:r>
              <a:rPr lang="en-US" sz="2400" dirty="0"/>
              <a:t>, and </a:t>
            </a:r>
            <a:r>
              <a:rPr lang="en-US" sz="2400" b="1" dirty="0"/>
              <a:t>KNN</a:t>
            </a:r>
            <a:r>
              <a:rPr lang="en-US" sz="2400" dirty="0"/>
              <a:t> models, all showed equal </a:t>
            </a:r>
            <a:r>
              <a:rPr lang="en-US" sz="2400" b="1" dirty="0"/>
              <a:t>Accuracy</a:t>
            </a:r>
            <a:r>
              <a:rPr lang="en-US" sz="2400" dirty="0"/>
              <a:t> on the test data.</a:t>
            </a:r>
          </a:p>
          <a:p>
            <a:pPr marL="342900" indent="-342900">
              <a:spcBef>
                <a:spcPts val="2400"/>
              </a:spcBef>
              <a:buFont typeface="Arial" panose="020B0604020202020204" pitchFamily="34" charset="0"/>
              <a:buChar char="•"/>
            </a:pPr>
            <a:r>
              <a:rPr lang="en-US" sz="2400" b="1" dirty="0"/>
              <a:t>SVM</a:t>
            </a:r>
            <a:r>
              <a:rPr lang="en-US" sz="2400" dirty="0"/>
              <a:t> exhibits the best discriminative ability with the highest ROC AUC score, suggesting it might be the best at predicting landing success.</a:t>
            </a:r>
          </a:p>
          <a:p>
            <a:pPr marL="342900" indent="-342900">
              <a:spcBef>
                <a:spcPts val="2400"/>
              </a:spcBef>
              <a:buFont typeface="Arial" panose="020B0604020202020204" pitchFamily="34" charset="0"/>
              <a:buChar char="•"/>
            </a:pPr>
            <a:r>
              <a:rPr lang="en-US" sz="2400" b="1" dirty="0"/>
              <a:t>Logistic Regression</a:t>
            </a:r>
            <a:r>
              <a:rPr lang="en-US" sz="2400" dirty="0"/>
              <a:t> offers interpretability, which can be crucial for understanding and improving launch outcomes.</a:t>
            </a:r>
          </a:p>
          <a:p>
            <a:pPr marL="342900" indent="-342900">
              <a:spcBef>
                <a:spcPts val="2400"/>
              </a:spcBef>
              <a:buFont typeface="Arial" panose="020B0604020202020204" pitchFamily="34" charset="0"/>
              <a:buChar char="•"/>
            </a:pPr>
            <a:r>
              <a:rPr lang="en-US" sz="2400" b="1" dirty="0">
                <a:solidFill>
                  <a:srgbClr val="7030A0"/>
                </a:solidFill>
              </a:rPr>
              <a:t>Recommendation</a:t>
            </a:r>
            <a:r>
              <a:rPr lang="en-US" sz="2400" dirty="0"/>
              <a:t>: While all three models share high accuracy, SVM is preferred for its overall performance, with Logistic Regression as a secondary option for its explanatory power. </a:t>
            </a: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F033286F-CD8C-1A60-C381-B0579997114A}"/>
              </a:ext>
            </a:extLst>
          </p:cNvPr>
          <p:cNvSpPr txBox="1">
            <a:spLocks/>
          </p:cNvSpPr>
          <p:nvPr/>
        </p:nvSpPr>
        <p:spPr>
          <a:xfrm>
            <a:off x="770011" y="1374703"/>
            <a:ext cx="10588172" cy="5658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7030A0"/>
                </a:solidFill>
                <a:latin typeface="Abadi" panose="020B0604020104020204" pitchFamily="34" charset="0"/>
              </a:rPr>
              <a:t>Falcon 9's Launch Success, Booster Landings, and Payload Capacity</a:t>
            </a:r>
          </a:p>
        </p:txBody>
      </p:sp>
      <p:sp>
        <p:nvSpPr>
          <p:cNvPr id="3" name="TextBox 2">
            <a:extLst>
              <a:ext uri="{FF2B5EF4-FFF2-40B4-BE49-F238E27FC236}">
                <a16:creationId xmlns:a16="http://schemas.microsoft.com/office/drawing/2014/main" id="{06DAC35D-EC42-0863-D689-4E2F793830DA}"/>
              </a:ext>
            </a:extLst>
          </p:cNvPr>
          <p:cNvSpPr txBox="1"/>
          <p:nvPr/>
        </p:nvSpPr>
        <p:spPr>
          <a:xfrm>
            <a:off x="828068" y="1998453"/>
            <a:ext cx="10190584" cy="4428758"/>
          </a:xfrm>
          <a:prstGeom prst="rect">
            <a:avLst/>
          </a:prstGeom>
        </p:spPr>
        <p:txBody>
          <a:bodyPr lIns="91440" tIns="45720" rIns="91440" bIns="45720" anchor="t">
            <a:normAutofit fontScale="85000" lnSpcReduction="20000"/>
          </a:bodyPr>
          <a:lstStyle>
            <a:defPPr>
              <a:defRPr lang="en-US"/>
            </a:defPPr>
            <a:lvl1pPr indent="0">
              <a:lnSpc>
                <a:spcPct val="100000"/>
              </a:lnSpc>
              <a:spcBef>
                <a:spcPts val="1400"/>
              </a:spcBef>
              <a:buFont typeface="Arial"/>
              <a:buNone/>
              <a:defRPr sz="20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The Falcon 9 rocket family from SpaceX has an impressive record of launches and landings. Over 14 years, Falcon 9 rockets have been launched 296 times, achieving a 99.3% full mission success rate. Specifically, the Falcon 9 Block 5 version has had 231 missions, all of which were successful. In 2022, Falcon 9 set a new record with 60 launches in a single calendar year, surpassing the previous record held by the Soyuz-U rocket.</a:t>
            </a:r>
          </a:p>
          <a:p>
            <a:r>
              <a:rPr lang="en-US" dirty="0"/>
              <a:t>In terms of landing success, Falcon 9 first-stage boosters have successfully landed in 261 of 272 attempts, which is about 96% success rate. The Falcon 9 Block 5 version boasts an even higher success rate with 98.3% of its 240 landing attempts being successful.</a:t>
            </a:r>
          </a:p>
          <a:p>
            <a:r>
              <a:rPr lang="en-US" dirty="0"/>
              <a:t>The Falcon 9 rocket uses several versions, including v1.0, v1.1, and Full Thrust, leading up to the latest Block 5 variant. Each version has seen improvements in terms of fuel capacity, engine power, and landing capabilities. For example, the v1.0 and v1.1 versions have specific impulse ratings at sea level of 275 s and 282 s respectively, while the Full Thrust version, which includes Block 5, has further optimized these specifications.</a:t>
            </a:r>
          </a:p>
          <a:p>
            <a:r>
              <a:rPr lang="en-US" dirty="0"/>
              <a:t>The Falcon 9 rocket is not only a medium-lift launch vehicle but can also function as a heavy-lift launch vehicle when needed. It is notable for being the first commercial rocket to launch humans into orbit and is currently the only U.S. rocket certified for transporting humans to the International Space Station (ISS). The rocket's heaviest payloads to geostationary transfer orbit (GTO) include the Intelsat 35e at 6,761 kg and the Telstar 19V at 7,075 kg.</a:t>
            </a:r>
          </a:p>
        </p:txBody>
      </p:sp>
    </p:spTree>
    <p:extLst>
      <p:ext uri="{BB962C8B-B14F-4D97-AF65-F5344CB8AC3E}">
        <p14:creationId xmlns:p14="http://schemas.microsoft.com/office/powerpoint/2010/main" val="3120661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EADCF53C-B050-6A58-41ED-957759E0ADE2}"/>
              </a:ext>
            </a:extLst>
          </p:cNvPr>
          <p:cNvSpPr txBox="1"/>
          <p:nvPr/>
        </p:nvSpPr>
        <p:spPr>
          <a:xfrm>
            <a:off x="770010" y="1680139"/>
            <a:ext cx="10515599" cy="4093428"/>
          </a:xfrm>
          <a:prstGeom prst="rect">
            <a:avLst/>
          </a:prstGeom>
          <a:noFill/>
        </p:spPr>
        <p:txBody>
          <a:bodyPr wrap="square">
            <a:spAutoFit/>
          </a:bodyPr>
          <a:lstStyle/>
          <a:p>
            <a:pPr marL="342900" indent="-342900">
              <a:spcBef>
                <a:spcPts val="2400"/>
              </a:spcBef>
              <a:buFont typeface="Arial" panose="020B0604020202020204" pitchFamily="34" charset="0"/>
              <a:buChar char="•"/>
            </a:pPr>
            <a:r>
              <a:rPr lang="en-US" sz="2400" b="1" dirty="0"/>
              <a:t>Model Selection for Prediction.</a:t>
            </a:r>
            <a:r>
              <a:rPr lang="en-US" sz="2400" dirty="0"/>
              <a:t> The SVM (Support Vector Machine) model is the preferred choice for predicting the success of SpaceX launches due to its superior performance metrics. Logistic Regression is identified as a secondary option, valued for its ability to provide clear explanations for its predictions, which can be important for understanding the factors influencing launch outcomes.</a:t>
            </a:r>
          </a:p>
          <a:p>
            <a:pPr marL="342900" indent="-342900">
              <a:spcBef>
                <a:spcPts val="2400"/>
              </a:spcBef>
              <a:buFont typeface="Arial" panose="020B0604020202020204" pitchFamily="34" charset="0"/>
              <a:buChar char="•"/>
            </a:pPr>
            <a:r>
              <a:rPr lang="en-US" sz="2400" b="1" dirty="0"/>
              <a:t>Payload Weight Influence.</a:t>
            </a:r>
            <a:r>
              <a:rPr lang="en-US" sz="2400" dirty="0"/>
              <a:t> Lighter payloads have been associated with higher success rates compared to heavier payloads. This could be due to a variety of factors including the challenges of launching heavier payloads or the increased complexity of missions that typically carry more weight.</a:t>
            </a:r>
          </a:p>
        </p:txBody>
      </p:sp>
    </p:spTree>
    <p:extLst>
      <p:ext uri="{BB962C8B-B14F-4D97-AF65-F5344CB8AC3E}">
        <p14:creationId xmlns:p14="http://schemas.microsoft.com/office/powerpoint/2010/main" val="1800067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EADCF53C-B050-6A58-41ED-957759E0ADE2}"/>
              </a:ext>
            </a:extLst>
          </p:cNvPr>
          <p:cNvSpPr txBox="1"/>
          <p:nvPr/>
        </p:nvSpPr>
        <p:spPr>
          <a:xfrm>
            <a:off x="722713" y="1399481"/>
            <a:ext cx="10610195" cy="5139869"/>
          </a:xfrm>
          <a:prstGeom prst="rect">
            <a:avLst/>
          </a:prstGeom>
          <a:noFill/>
        </p:spPr>
        <p:txBody>
          <a:bodyPr wrap="square">
            <a:spAutoFit/>
          </a:bodyPr>
          <a:lstStyle/>
          <a:p>
            <a:pPr marL="342900" indent="-342900">
              <a:spcBef>
                <a:spcPts val="2400"/>
              </a:spcBef>
              <a:buFont typeface="Arial" panose="020B0604020202020204" pitchFamily="34" charset="0"/>
              <a:buChar char="•"/>
            </a:pPr>
            <a:r>
              <a:rPr lang="en-US" sz="2400" b="1" dirty="0"/>
              <a:t>Improvement Over Time.</a:t>
            </a:r>
            <a:r>
              <a:rPr lang="en-US" sz="2400" dirty="0"/>
              <a:t> There's a positive correlation between time and the success rates of SpaceX launches. This suggests a learning curve effect, where SpaceX is continuously improving its launch processes, leading to an expectation that they will eventually perfect their launch methodology.</a:t>
            </a:r>
          </a:p>
          <a:p>
            <a:pPr marL="342900" indent="-342900">
              <a:spcBef>
                <a:spcPts val="2400"/>
              </a:spcBef>
              <a:buFont typeface="Arial" panose="020B0604020202020204" pitchFamily="34" charset="0"/>
              <a:buChar char="•"/>
            </a:pPr>
            <a:r>
              <a:rPr lang="en-US" sz="2400" b="1" dirty="0"/>
              <a:t>Launch Site Success.</a:t>
            </a:r>
            <a:r>
              <a:rPr lang="en-US" sz="2400" dirty="0"/>
              <a:t> Among the launch sites, KSC LC 39A (Kennedy Space Center Launch Complex 39A) has recorded the most successful launches, indicating it as a particularly reliable site for launch operations.</a:t>
            </a:r>
          </a:p>
          <a:p>
            <a:pPr marL="342900" indent="-342900">
              <a:spcBef>
                <a:spcPts val="2400"/>
              </a:spcBef>
              <a:buFont typeface="Arial" panose="020B0604020202020204" pitchFamily="34" charset="0"/>
              <a:buChar char="•"/>
            </a:pPr>
            <a:r>
              <a:rPr lang="en-US" sz="2400" b="1" dirty="0"/>
              <a:t>Orbit-Specific Success Rates.</a:t>
            </a:r>
            <a:r>
              <a:rPr lang="en-US" sz="2400" dirty="0"/>
              <a:t> The orbits GEO (Geostationary Earth Orbit), HEO (Highly Elliptical Orbit), SSO (Sun-Synchronous Orbit), and ES L1 (Earth-Sun Lagrange Point 1) are noted for having the best success rates. This could be reflective of SpaceX's expertise and experience in targeting these specific orbits or the inherent mission profiles that suit these orbits.</a:t>
            </a:r>
          </a:p>
        </p:txBody>
      </p:sp>
    </p:spTree>
    <p:extLst>
      <p:ext uri="{BB962C8B-B14F-4D97-AF65-F5344CB8AC3E}">
        <p14:creationId xmlns:p14="http://schemas.microsoft.com/office/powerpoint/2010/main" val="3932611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find all related Python code snippets, SQL queries, charts, Notebook outputs, and data sets for this project on GitHub at the following address: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3200" dirty="0">
                <a:solidFill>
                  <a:schemeClr val="accent3">
                    <a:lumMod val="25000"/>
                  </a:schemeClr>
                </a:solidFill>
                <a:latin typeface="Abadi" panose="020B0604020104020204" pitchFamily="34" charset="0"/>
                <a:hlinkClick r:id="rId4"/>
              </a:rPr>
              <a:t>https://github.com/6760525/ads</a:t>
            </a:r>
            <a:endParaRPr lang="en-US" sz="3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64489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8000" dirty="0">
                <a:solidFill>
                  <a:schemeClr val="bg2">
                    <a:lumMod val="50000"/>
                  </a:schemeClr>
                </a:solidFill>
                <a:latin typeface="Abadi"/>
              </a:rPr>
              <a:t>The project employs two main data collection methods: utilizing the SpaceX REST API for structured launch data and web scraping from Wikipedia for supplementary historical and contextual information about Falcon 9 launches.</a:t>
            </a:r>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US" sz="8000" dirty="0">
                <a:solidFill>
                  <a:schemeClr val="bg2">
                    <a:lumMod val="50000"/>
                  </a:schemeClr>
                </a:solidFill>
                <a:latin typeface="Abadi"/>
              </a:rPr>
              <a:t>Data wrangling for this project entails the extraction and structuring of Falcon 9 launch records. It includes thorough data preparation—resolving missing values and applying preprocessing techniques such as One-Hot Encoding and Standardization—to optimize the dataset for machine learning applications.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41959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3497030"/>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dirty="0">
                <a:solidFill>
                  <a:schemeClr val="bg2">
                    <a:lumMod val="50000"/>
                  </a:schemeClr>
                </a:solidFill>
                <a:latin typeface="Abadi"/>
              </a:rPr>
              <a:t>Perform predictive analysis by selecting, training, tuning, and valuating classification models on our well-prepared dataset. Choose the best-performing model for the problem. If necessary, deploy it for real-world predictions, ensuring continuous monitoring and updates for optimal performance.</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(cont.)</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collection methodology for the project includes two primary approaches:</a:t>
            </a:r>
          </a:p>
          <a:p>
            <a:pPr>
              <a:lnSpc>
                <a:spcPct val="100000"/>
              </a:lnSpc>
              <a:spcBef>
                <a:spcPts val="1400"/>
              </a:spcBef>
            </a:pPr>
            <a:r>
              <a:rPr lang="en-US" sz="2200" dirty="0">
                <a:solidFill>
                  <a:schemeClr val="accent3">
                    <a:lumMod val="25000"/>
                  </a:schemeClr>
                </a:solidFill>
                <a:latin typeface="Abadi" panose="020B0604020104020204" pitchFamily="34" charset="0"/>
              </a:rPr>
              <a:t>First, we access SpaceX's REST API to gather structured data directly related to Falcon 9 launches. This data includes details about each mission, the first stage landing outcomes, and other relevant technical specifications.</a:t>
            </a:r>
          </a:p>
          <a:p>
            <a:pPr>
              <a:lnSpc>
                <a:spcPct val="100000"/>
              </a:lnSpc>
              <a:spcBef>
                <a:spcPts val="1400"/>
              </a:spcBef>
            </a:pPr>
            <a:r>
              <a:rPr lang="en-US" sz="2200" dirty="0">
                <a:solidFill>
                  <a:schemeClr val="accent3">
                    <a:lumMod val="25000"/>
                  </a:schemeClr>
                </a:solidFill>
                <a:latin typeface="Abadi" panose="020B0604020104020204" pitchFamily="34" charset="0"/>
              </a:rPr>
              <a:t> Second, we employ web scraping techniques on Wikipedia to extract additional contextual information and historical data about Falcon 9 launches and SpaceX's operations. This approach complements our data collection, potentially offering a broader view and deeper insights for our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1687</TotalTime>
  <Words>5235</Words>
  <Application>Microsoft Office PowerPoint</Application>
  <PresentationFormat>Widescreen</PresentationFormat>
  <Paragraphs>381</Paragraphs>
  <Slides>53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Abadi</vt:lpstr>
      <vt:lpstr>Arial</vt:lpstr>
      <vt:lpstr>Calibri</vt:lpstr>
      <vt:lpstr>Calibri Light</vt:lpstr>
      <vt:lpstr>Consolas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Tyurin, Alexey</cp:lastModifiedBy>
  <cp:revision>221</cp:revision>
  <dcterms:created xsi:type="dcterms:W3CDTF">2021-04-29T18:58:34Z</dcterms:created>
  <dcterms:modified xsi:type="dcterms:W3CDTF">2024-01-05T04:53:14Z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7a08a689-5786-47ec-8879-c4322cfa9558_Enabled">
    <vt:lpwstr>true</vt:lpwstr>
  </property>
  <property fmtid="{D5CDD505-2E9C-101B-9397-08002B2CF9AE}" pid="4" name="MSIP_Label_7a08a689-5786-47ec-8879-c4322cfa9558_SetDate">
    <vt:lpwstr>2024-01-04T02:09:35Z</vt:lpwstr>
  </property>
  <property fmtid="{D5CDD505-2E9C-101B-9397-08002B2CF9AE}" pid="5" name="MSIP_Label_7a08a689-5786-47ec-8879-c4322cfa9558_Method">
    <vt:lpwstr>Standard</vt:lpwstr>
  </property>
  <property fmtid="{D5CDD505-2E9C-101B-9397-08002B2CF9AE}" pid="6" name="MSIP_Label_7a08a689-5786-47ec-8879-c4322cfa9558_Name">
    <vt:lpwstr>7a08a689-5786-47ec-8879-c4322cfa9558</vt:lpwstr>
  </property>
  <property fmtid="{D5CDD505-2E9C-101B-9397-08002B2CF9AE}" pid="7" name="MSIP_Label_7a08a689-5786-47ec-8879-c4322cfa9558_SiteId">
    <vt:lpwstr>8eb73218-837f-41d8-a48c-1c1f942b2b2a</vt:lpwstr>
  </property>
  <property fmtid="{D5CDD505-2E9C-101B-9397-08002B2CF9AE}" pid="8" name="MSIP_Label_7a08a689-5786-47ec-8879-c4322cfa9558_ActionId">
    <vt:lpwstr>9e5f1bd1-22b0-473d-8451-ec1b7f8e07a1</vt:lpwstr>
  </property>
  <property fmtid="{D5CDD505-2E9C-101B-9397-08002B2CF9AE}" pid="9" name="MSIP_Label_7a08a689-5786-47ec-8879-c4322cfa9558_ContentBits">
    <vt:lpwstr>0</vt:lpwstr>
  </property>
</Properties>
</file>